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6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5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4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3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2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3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7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텍스트 개체 틀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7" name="그림 개체 틀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8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6"/>
          <p:cNvGrpSpPr/>
          <p:nvPr/>
        </p:nvGrpSpPr>
        <p:grpSpPr>
          <a:xfrm>
            <a:off x="0" y="2364"/>
            <a:ext cx="12192000" cy="6858001"/>
            <a:chOff x="0" y="0"/>
            <a:chExt cx="12192000" cy="6858000"/>
          </a:xfrm>
        </p:grpSpPr>
        <p:sp>
          <p:nvSpPr>
            <p:cNvPr id="2" name="순서도: 다른 페이지 연결선 5"/>
            <p:cNvSpPr/>
            <p:nvPr/>
          </p:nvSpPr>
          <p:spPr>
            <a:xfrm rot="16200000">
              <a:off x="533301" y="-533302"/>
              <a:ext cx="6858001" cy="792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6699"/>
                  </a:lnTo>
                  <a:lnTo>
                    <a:pt x="9180" y="21600"/>
                  </a:lnTo>
                  <a:lnTo>
                    <a:pt x="0" y="16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40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" name="직각 삼각형 8"/>
            <p:cNvSpPr/>
            <p:nvPr/>
          </p:nvSpPr>
          <p:spPr>
            <a:xfrm flipH="1">
              <a:off x="0" y="1814285"/>
              <a:ext cx="12192000" cy="5043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CF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" name="직사각형 9"/>
            <p:cNvSpPr/>
            <p:nvPr/>
          </p:nvSpPr>
          <p:spPr>
            <a:xfrm>
              <a:off x="335732" y="860131"/>
              <a:ext cx="11520535" cy="58599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0" dir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7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다른 페이지 연결선 5"/>
          <p:cNvSpPr/>
          <p:nvPr/>
        </p:nvSpPr>
        <p:spPr>
          <a:xfrm flipV="1" rot="16200000">
            <a:off x="6572202" y="1238202"/>
            <a:ext cx="6858001" cy="4381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8277"/>
                </a:lnTo>
                <a:lnTo>
                  <a:pt x="2741" y="21600"/>
                </a:lnTo>
                <a:lnTo>
                  <a:pt x="0" y="8277"/>
                </a:lnTo>
                <a:lnTo>
                  <a:pt x="0" y="0"/>
                </a:lnTo>
                <a:close/>
              </a:path>
            </a:pathLst>
          </a:custGeom>
          <a:solidFill>
            <a:srgbClr val="2F4054"/>
          </a:solidFill>
          <a:ln w="12700">
            <a:miter lim="400000"/>
          </a:ln>
          <a:effectLst>
            <a:outerShdw sx="100000" sy="100000" kx="0" ky="0" algn="b" rotWithShape="0" blurRad="254000" dist="38100" dir="108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직각 삼각형 4"/>
          <p:cNvSpPr/>
          <p:nvPr/>
        </p:nvSpPr>
        <p:spPr>
          <a:xfrm>
            <a:off x="0" y="3111500"/>
            <a:ext cx="12192000" cy="3746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CFC1"/>
          </a:solidFill>
          <a:ln w="12700">
            <a:miter lim="400000"/>
          </a:ln>
          <a:effectLst>
            <a:outerShdw sx="100000" sy="100000" kx="0" ky="0" algn="b" rotWithShape="0" blurRad="127000" dist="12700" dir="18900000">
              <a:srgbClr val="000000">
                <a:alpha val="17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직사각형 8"/>
          <p:cNvSpPr txBox="1"/>
          <p:nvPr/>
        </p:nvSpPr>
        <p:spPr>
          <a:xfrm rot="1020000">
            <a:off x="994878" y="2408978"/>
            <a:ext cx="6239559" cy="870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b="1" i="1" sz="4800">
                <a:solidFill>
                  <a:srgbClr val="2F4054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lvl1pPr>
          </a:lstStyle>
          <a:p>
            <a:pPr/>
            <a:r>
              <a:t>캠핑쉐어 웹사이트 </a:t>
            </a:r>
          </a:p>
        </p:txBody>
      </p:sp>
      <p:sp>
        <p:nvSpPr>
          <p:cNvPr id="101" name="TextBox 6"/>
          <p:cNvSpPr txBox="1"/>
          <p:nvPr/>
        </p:nvSpPr>
        <p:spPr>
          <a:xfrm rot="1073302">
            <a:off x="8334497" y="5334116"/>
            <a:ext cx="1238338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4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lvl1pPr>
          </a:lstStyle>
          <a:p>
            <a:pPr/>
            <a:r>
              <a:t>사용자 설명서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로그인</a:t>
            </a:r>
          </a:p>
        </p:txBody>
      </p:sp>
      <p:sp>
        <p:nvSpPr>
          <p:cNvPr id="207" name="TextBox 12"/>
          <p:cNvSpPr txBox="1"/>
          <p:nvPr/>
        </p:nvSpPr>
        <p:spPr>
          <a:xfrm>
            <a:off x="518795" y="984109"/>
            <a:ext cx="29536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로그인</a:t>
            </a:r>
          </a:p>
        </p:txBody>
      </p:sp>
      <p:sp>
        <p:nvSpPr>
          <p:cNvPr id="208" name="TextBox 13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회원가입한 아이디와 비밀번호로 </a:t>
            </a:r>
            <a:r>
              <a:t>NG</a:t>
            </a:r>
            <a:r>
              <a:t>캠핑에 로그인을 할 수 있는 페이지입니다</a:t>
            </a:r>
            <a:r>
              <a:t>.</a:t>
            </a:r>
            <a:br/>
            <a:r>
              <a:t>해당 페이지에선 아이디</a:t>
            </a:r>
            <a:r>
              <a:t>, </a:t>
            </a:r>
            <a:r>
              <a:t>비밀번호 찾기가 가능하며 소셜로그인도 가능합니다</a:t>
            </a:r>
            <a:r>
              <a:t>.</a:t>
            </a:r>
          </a:p>
        </p:txBody>
      </p:sp>
      <p:graphicFrame>
        <p:nvGraphicFramePr>
          <p:cNvPr id="209" name="표 17"/>
          <p:cNvGraphicFramePr/>
          <p:nvPr/>
        </p:nvGraphicFramePr>
        <p:xfrm>
          <a:off x="473076" y="2244356"/>
          <a:ext cx="5642570" cy="1451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110349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t>회원가입한 아이디와 비밀번호를 입력하여 로그인이 </a:t>
                      </a:r>
                      <a:br/>
                      <a:r>
                        <a:t>가능하며</a:t>
                      </a:r>
                      <a:r>
                        <a:t> </a:t>
                      </a:r>
                      <a:r>
                        <a:t>아이디 찾기</a:t>
                      </a:r>
                      <a:r>
                        <a:t>, </a:t>
                      </a:r>
                      <a:r>
                        <a:t>비밀번호 찾기</a:t>
                      </a:r>
                      <a:r>
                        <a:t>, </a:t>
                      </a:r>
                      <a:r>
                        <a:t>회원가입</a:t>
                      </a:r>
                      <a:r>
                        <a:t> </a:t>
                      </a:r>
                      <a:r>
                        <a:t>기능이 있음</a:t>
                      </a:r>
                      <a:br/>
                      <a:r>
                        <a:t>- </a:t>
                      </a:r>
                      <a:r>
                        <a:t>소셜로그인</a:t>
                      </a:r>
                      <a:r>
                        <a:t>(</a:t>
                      </a:r>
                      <a:r>
                        <a:t>네이버</a:t>
                      </a:r>
                      <a:r>
                        <a:t>, </a:t>
                      </a:r>
                      <a:r>
                        <a:t>카카오</a:t>
                      </a:r>
                      <a:r>
                        <a:t>, </a:t>
                      </a:r>
                      <a:r>
                        <a:t>구글</a:t>
                      </a:r>
                      <a:r>
                        <a:t>)</a:t>
                      </a:r>
                      <a:r>
                        <a:t>이 가능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210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5258" y="1575945"/>
            <a:ext cx="4723673" cy="235175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직사각형 15"/>
          <p:cNvSpPr/>
          <p:nvPr/>
        </p:nvSpPr>
        <p:spPr>
          <a:xfrm>
            <a:off x="6575258" y="1536148"/>
            <a:ext cx="4723673" cy="2391555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14" name="직사각형 16"/>
          <p:cNvGrpSpPr/>
          <p:nvPr/>
        </p:nvGrpSpPr>
        <p:grpSpPr>
          <a:xfrm>
            <a:off x="6411510" y="1200145"/>
            <a:ext cx="272228" cy="396241"/>
            <a:chOff x="0" y="0"/>
            <a:chExt cx="272226" cy="396240"/>
          </a:xfrm>
        </p:grpSpPr>
        <p:sp>
          <p:nvSpPr>
            <p:cNvPr id="212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13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로그인</a:t>
            </a:r>
          </a:p>
        </p:txBody>
      </p:sp>
      <p:sp>
        <p:nvSpPr>
          <p:cNvPr id="217" name="TextBox 12"/>
          <p:cNvSpPr txBox="1"/>
          <p:nvPr/>
        </p:nvSpPr>
        <p:spPr>
          <a:xfrm>
            <a:off x="518795" y="984109"/>
            <a:ext cx="29536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아이디찾기</a:t>
            </a:r>
          </a:p>
        </p:txBody>
      </p:sp>
      <p:sp>
        <p:nvSpPr>
          <p:cNvPr id="218" name="TextBox 13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회원가입시 입력했던 아이디가 기억이 나지 않는 경우 아이디찾기를 통하여</a:t>
            </a:r>
            <a:br/>
            <a:r>
              <a:t>정보를 확인할 수 있습니다</a:t>
            </a:r>
            <a:r>
              <a:t>.</a:t>
            </a:r>
          </a:p>
        </p:txBody>
      </p:sp>
      <p:graphicFrame>
        <p:nvGraphicFramePr>
          <p:cNvPr id="219" name="표 17"/>
          <p:cNvGraphicFramePr/>
          <p:nvPr/>
        </p:nvGraphicFramePr>
        <p:xfrm>
          <a:off x="473076" y="2244356"/>
          <a:ext cx="5642570" cy="255449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110349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</a:t>
                      </a:r>
                      <a:r>
                        <a:t>회원가입시 기재했던 이름과 전화번호를 입력하여 정보를 </a:t>
                      </a:r>
                      <a:br/>
                      <a:r>
                        <a:t> </a:t>
                      </a:r>
                      <a:r>
                        <a:t>찾을수 있음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110349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t>정보를 입력하고 찾기 버튼 클릭 시 해당 정보의 아이디가</a:t>
                      </a:r>
                      <a:br/>
                      <a:r>
                        <a:t>   </a:t>
                      </a:r>
                      <a:r>
                        <a:t>나옴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grpSp>
        <p:nvGrpSpPr>
          <p:cNvPr id="222" name="직사각형 16"/>
          <p:cNvGrpSpPr/>
          <p:nvPr/>
        </p:nvGrpSpPr>
        <p:grpSpPr>
          <a:xfrm>
            <a:off x="6409249" y="1407893"/>
            <a:ext cx="272228" cy="396241"/>
            <a:chOff x="0" y="0"/>
            <a:chExt cx="272226" cy="396240"/>
          </a:xfrm>
        </p:grpSpPr>
        <p:sp>
          <p:nvSpPr>
            <p:cNvPr id="220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21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pic>
        <p:nvPicPr>
          <p:cNvPr id="223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3737" y="1783695"/>
            <a:ext cx="4141063" cy="1230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직사각형 15"/>
          <p:cNvSpPr/>
          <p:nvPr/>
        </p:nvSpPr>
        <p:spPr>
          <a:xfrm>
            <a:off x="6683737" y="1783695"/>
            <a:ext cx="4141063" cy="1230800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5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1476" y="3457980"/>
            <a:ext cx="4212947" cy="108444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직사각형 17"/>
          <p:cNvSpPr/>
          <p:nvPr/>
        </p:nvSpPr>
        <p:spPr>
          <a:xfrm>
            <a:off x="6681475" y="3400019"/>
            <a:ext cx="4212946" cy="1142406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29" name="직사각형 18"/>
          <p:cNvGrpSpPr/>
          <p:nvPr/>
        </p:nvGrpSpPr>
        <p:grpSpPr>
          <a:xfrm>
            <a:off x="6409247" y="3067096"/>
            <a:ext cx="272228" cy="396241"/>
            <a:chOff x="0" y="0"/>
            <a:chExt cx="272226" cy="396240"/>
          </a:xfrm>
        </p:grpSpPr>
        <p:sp>
          <p:nvSpPr>
            <p:cNvPr id="227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28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로그인</a:t>
            </a:r>
          </a:p>
        </p:txBody>
      </p:sp>
      <p:sp>
        <p:nvSpPr>
          <p:cNvPr id="232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비밀번호 찾기</a:t>
            </a:r>
          </a:p>
        </p:txBody>
      </p:sp>
      <p:sp>
        <p:nvSpPr>
          <p:cNvPr id="233" name="TextBox 13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회원가입시 입력했던 비밀번호가 기억이 나지 않는 경우 비밀번호찾기를 통하여</a:t>
            </a:r>
            <a:br/>
            <a:r>
              <a:t>이메일로 임시번호가 발송됩니다</a:t>
            </a:r>
            <a:r>
              <a:t>.</a:t>
            </a:r>
          </a:p>
        </p:txBody>
      </p:sp>
      <p:graphicFrame>
        <p:nvGraphicFramePr>
          <p:cNvPr id="234" name="표 17"/>
          <p:cNvGraphicFramePr/>
          <p:nvPr/>
        </p:nvGraphicFramePr>
        <p:xfrm>
          <a:off x="473076" y="2244356"/>
          <a:ext cx="5642570" cy="255449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110349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</a:t>
                      </a:r>
                      <a:r>
                        <a:t>회원가입시 기재했던 아이디와 이메일을 입력 시 정보를 </a:t>
                      </a:r>
                      <a:br/>
                      <a:r>
                        <a:t>  </a:t>
                      </a:r>
                      <a:r>
                        <a:t>찾을 수 있음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110349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t>정보를 입력하고 찾기 버튼 클릭 시 해당 정보의 이메일로</a:t>
                      </a:r>
                      <a:br/>
                      <a:r>
                        <a:t>   </a:t>
                      </a:r>
                      <a:r>
                        <a:t>임시번호를 발송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grpSp>
        <p:nvGrpSpPr>
          <p:cNvPr id="237" name="직사각형 18"/>
          <p:cNvGrpSpPr/>
          <p:nvPr/>
        </p:nvGrpSpPr>
        <p:grpSpPr>
          <a:xfrm>
            <a:off x="6409247" y="3067096"/>
            <a:ext cx="272228" cy="396241"/>
            <a:chOff x="0" y="0"/>
            <a:chExt cx="272226" cy="396240"/>
          </a:xfrm>
        </p:grpSpPr>
        <p:sp>
          <p:nvSpPr>
            <p:cNvPr id="235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36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pic>
        <p:nvPicPr>
          <p:cNvPr id="238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1475" y="1796403"/>
            <a:ext cx="4047487" cy="12911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1" name="직사각형 16"/>
          <p:cNvGrpSpPr/>
          <p:nvPr/>
        </p:nvGrpSpPr>
        <p:grpSpPr>
          <a:xfrm>
            <a:off x="6409249" y="1407893"/>
            <a:ext cx="272228" cy="396241"/>
            <a:chOff x="0" y="0"/>
            <a:chExt cx="272226" cy="396240"/>
          </a:xfrm>
        </p:grpSpPr>
        <p:sp>
          <p:nvSpPr>
            <p:cNvPr id="239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40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42" name="직사각형 15"/>
          <p:cNvSpPr/>
          <p:nvPr/>
        </p:nvSpPr>
        <p:spPr>
          <a:xfrm>
            <a:off x="6683737" y="1783695"/>
            <a:ext cx="4141063" cy="1230800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43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2224" y="3426448"/>
            <a:ext cx="3072372" cy="2242832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직사각형 17"/>
          <p:cNvSpPr/>
          <p:nvPr/>
        </p:nvSpPr>
        <p:spPr>
          <a:xfrm>
            <a:off x="7362224" y="3426448"/>
            <a:ext cx="3072371" cy="2242833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로그인</a:t>
            </a:r>
          </a:p>
        </p:txBody>
      </p:sp>
      <p:sp>
        <p:nvSpPr>
          <p:cNvPr id="247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로그인 완료</a:t>
            </a:r>
          </a:p>
        </p:txBody>
      </p:sp>
      <p:sp>
        <p:nvSpPr>
          <p:cNvPr id="248" name="TextBox 13"/>
          <p:cNvSpPr txBox="1"/>
          <p:nvPr/>
        </p:nvSpPr>
        <p:spPr>
          <a:xfrm>
            <a:off x="649188" y="1507329"/>
            <a:ext cx="5749960" cy="776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아이디와 비밀번호 입력 후 로그인이 완료되면 상단 메뉴에 닉네임이 표시되며</a:t>
            </a:r>
          </a:p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메뉴가 일부 변경됩니다</a:t>
            </a:r>
            <a:r>
              <a:t>. </a:t>
            </a:r>
            <a:r>
              <a:t>인증하지 않은 상태로 로그인도 가능하나 서비스를 </a:t>
            </a:r>
            <a:br/>
            <a:r>
              <a:t>이용하는데 제한이 있습니다</a:t>
            </a:r>
            <a:r>
              <a:t>.</a:t>
            </a:r>
          </a:p>
        </p:txBody>
      </p:sp>
      <p:graphicFrame>
        <p:nvGraphicFramePr>
          <p:cNvPr id="249" name="표 17"/>
          <p:cNvGraphicFramePr/>
          <p:nvPr/>
        </p:nvGraphicFramePr>
        <p:xfrm>
          <a:off x="473076" y="2244356"/>
          <a:ext cx="5642570" cy="11772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t>인증이 완료된 회원의 화면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t>인증이 되지 않은 회원의 화면 </a:t>
                      </a:r>
                      <a:r>
                        <a:t>(</a:t>
                      </a:r>
                      <a:r>
                        <a:t>인증이 필요 </a:t>
                      </a:r>
                      <a:r>
                        <a:t>표시)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250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9249" y="1196997"/>
            <a:ext cx="5175709" cy="27617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" name="직사각형 16"/>
          <p:cNvGrpSpPr/>
          <p:nvPr/>
        </p:nvGrpSpPr>
        <p:grpSpPr>
          <a:xfrm>
            <a:off x="6172639" y="821197"/>
            <a:ext cx="272228" cy="396241"/>
            <a:chOff x="0" y="0"/>
            <a:chExt cx="272226" cy="396240"/>
          </a:xfrm>
        </p:grpSpPr>
        <p:sp>
          <p:nvSpPr>
            <p:cNvPr id="251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52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54" name="직사각형 15"/>
          <p:cNvSpPr/>
          <p:nvPr/>
        </p:nvSpPr>
        <p:spPr>
          <a:xfrm>
            <a:off x="6409249" y="1196997"/>
            <a:ext cx="5175709" cy="246855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5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9247" y="4041049"/>
            <a:ext cx="5175710" cy="24379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" name="직사각형 19"/>
          <p:cNvGrpSpPr/>
          <p:nvPr/>
        </p:nvGrpSpPr>
        <p:grpSpPr>
          <a:xfrm>
            <a:off x="6172639" y="3646449"/>
            <a:ext cx="272228" cy="396241"/>
            <a:chOff x="0" y="0"/>
            <a:chExt cx="272226" cy="396240"/>
          </a:xfrm>
        </p:grpSpPr>
        <p:sp>
          <p:nvSpPr>
            <p:cNvPr id="256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57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59" name="직사각형 20"/>
          <p:cNvSpPr/>
          <p:nvPr/>
        </p:nvSpPr>
        <p:spPr>
          <a:xfrm>
            <a:off x="6409247" y="4022249"/>
            <a:ext cx="5175709" cy="246855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소셜로그인</a:t>
            </a:r>
          </a:p>
        </p:txBody>
      </p:sp>
      <p:sp>
        <p:nvSpPr>
          <p:cNvPr id="262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네이버 로그인</a:t>
            </a:r>
          </a:p>
        </p:txBody>
      </p:sp>
      <p:sp>
        <p:nvSpPr>
          <p:cNvPr id="263" name="TextBox 13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NG</a:t>
            </a:r>
            <a:r>
              <a:t>캠핑을 이용하기 위해 회원가입 뿐만이 아닌 네이버 아이디를 통해 로그인이 </a:t>
            </a:r>
            <a:br/>
            <a:r>
              <a:t>가능합니다</a:t>
            </a:r>
            <a:r>
              <a:t>.(</a:t>
            </a:r>
            <a:r>
              <a:t>최초 로그인시 회원가입 필요</a:t>
            </a:r>
            <a:r>
              <a:t>)</a:t>
            </a:r>
          </a:p>
        </p:txBody>
      </p:sp>
      <p:graphicFrame>
        <p:nvGraphicFramePr>
          <p:cNvPr id="264" name="표 17"/>
          <p:cNvGraphicFramePr/>
          <p:nvPr/>
        </p:nvGraphicFramePr>
        <p:xfrm>
          <a:off x="473076" y="2244356"/>
          <a:ext cx="5642570" cy="15952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네이버로 로그인 할 수 있는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네이버 버튼 클릭 시 네이버 아이디로 로그인 필요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최초로 접속할 경우 회원가입이 필요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265" name="그림 11" descr="그림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5259" y="1454243"/>
            <a:ext cx="4723674" cy="2351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3651" y="4020494"/>
            <a:ext cx="2397172" cy="2523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그림 17" descr="그림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69441" y="4107117"/>
            <a:ext cx="2146037" cy="24364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0" name="직사각형 16"/>
          <p:cNvGrpSpPr/>
          <p:nvPr/>
        </p:nvGrpSpPr>
        <p:grpSpPr>
          <a:xfrm>
            <a:off x="7290010" y="2579762"/>
            <a:ext cx="272228" cy="396241"/>
            <a:chOff x="0" y="0"/>
            <a:chExt cx="272226" cy="396240"/>
          </a:xfrm>
        </p:grpSpPr>
        <p:sp>
          <p:nvSpPr>
            <p:cNvPr id="268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69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71" name="직사각형 15"/>
          <p:cNvSpPr/>
          <p:nvPr/>
        </p:nvSpPr>
        <p:spPr>
          <a:xfrm>
            <a:off x="7724244" y="2875503"/>
            <a:ext cx="514066" cy="39021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74" name="직사각형 18"/>
          <p:cNvGrpSpPr/>
          <p:nvPr/>
        </p:nvGrpSpPr>
        <p:grpSpPr>
          <a:xfrm>
            <a:off x="6200793" y="3822374"/>
            <a:ext cx="272228" cy="396241"/>
            <a:chOff x="0" y="0"/>
            <a:chExt cx="272226" cy="396240"/>
          </a:xfrm>
        </p:grpSpPr>
        <p:sp>
          <p:nvSpPr>
            <p:cNvPr id="272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73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75" name="직사각형 21"/>
          <p:cNvSpPr/>
          <p:nvPr/>
        </p:nvSpPr>
        <p:spPr>
          <a:xfrm>
            <a:off x="6606874" y="3970285"/>
            <a:ext cx="1883984" cy="2517939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78" name="직사각형 22"/>
          <p:cNvGrpSpPr/>
          <p:nvPr/>
        </p:nvGrpSpPr>
        <p:grpSpPr>
          <a:xfrm>
            <a:off x="8663361" y="3965006"/>
            <a:ext cx="272228" cy="396241"/>
            <a:chOff x="0" y="0"/>
            <a:chExt cx="272226" cy="396240"/>
          </a:xfrm>
        </p:grpSpPr>
        <p:sp>
          <p:nvSpPr>
            <p:cNvPr id="276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77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279" name="직사각형 23"/>
          <p:cNvSpPr/>
          <p:nvPr/>
        </p:nvSpPr>
        <p:spPr>
          <a:xfrm>
            <a:off x="9069441" y="4112917"/>
            <a:ext cx="2146037" cy="2430696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소셜로그인</a:t>
            </a:r>
          </a:p>
        </p:txBody>
      </p:sp>
      <p:sp>
        <p:nvSpPr>
          <p:cNvPr id="282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카카오 로그인</a:t>
            </a:r>
          </a:p>
        </p:txBody>
      </p:sp>
      <p:pic>
        <p:nvPicPr>
          <p:cNvPr id="283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5259" y="1454243"/>
            <a:ext cx="4723674" cy="2351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그림 9" descr="그림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69441" y="4107117"/>
            <a:ext cx="2146037" cy="24364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7" name="직사각형 10"/>
          <p:cNvGrpSpPr/>
          <p:nvPr/>
        </p:nvGrpSpPr>
        <p:grpSpPr>
          <a:xfrm>
            <a:off x="8149297" y="2525961"/>
            <a:ext cx="272228" cy="396241"/>
            <a:chOff x="0" y="0"/>
            <a:chExt cx="272226" cy="396240"/>
          </a:xfrm>
        </p:grpSpPr>
        <p:sp>
          <p:nvSpPr>
            <p:cNvPr id="285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86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88" name="직사각형 11"/>
          <p:cNvSpPr/>
          <p:nvPr/>
        </p:nvSpPr>
        <p:spPr>
          <a:xfrm>
            <a:off x="8421523" y="2875503"/>
            <a:ext cx="435094" cy="39021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91" name="직사각형 17"/>
          <p:cNvGrpSpPr/>
          <p:nvPr/>
        </p:nvGrpSpPr>
        <p:grpSpPr>
          <a:xfrm>
            <a:off x="8663361" y="3965006"/>
            <a:ext cx="272228" cy="396241"/>
            <a:chOff x="0" y="0"/>
            <a:chExt cx="272226" cy="396240"/>
          </a:xfrm>
        </p:grpSpPr>
        <p:sp>
          <p:nvSpPr>
            <p:cNvPr id="289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90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292" name="직사각형 18"/>
          <p:cNvSpPr/>
          <p:nvPr/>
        </p:nvSpPr>
        <p:spPr>
          <a:xfrm>
            <a:off x="9069441" y="4112917"/>
            <a:ext cx="2146037" cy="2430696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3" name="TextBox 19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NG</a:t>
            </a:r>
            <a:r>
              <a:t>캠핑을 이용하기 위해 회원가입 뿐만이 아닌 카카오 아이디를 통해 로그인이 </a:t>
            </a:r>
            <a:br/>
            <a:r>
              <a:t>가능합니다</a:t>
            </a:r>
            <a:r>
              <a:t>.(</a:t>
            </a:r>
            <a:r>
              <a:t>최초 로그인시 회원가입 필요</a:t>
            </a:r>
            <a:r>
              <a:t>)</a:t>
            </a:r>
          </a:p>
        </p:txBody>
      </p:sp>
      <p:graphicFrame>
        <p:nvGraphicFramePr>
          <p:cNvPr id="294" name="표 17"/>
          <p:cNvGraphicFramePr/>
          <p:nvPr/>
        </p:nvGraphicFramePr>
        <p:xfrm>
          <a:off x="473076" y="2244356"/>
          <a:ext cx="5642570" cy="15952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카카오로 로그인 할 수 있는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카카오 버튼 클릭 시 카카오 아이디로 로그인 필요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최초로 접속할 경우 회원가입이 필요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295" name="그림 2" descr="그림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33496" y="4390392"/>
            <a:ext cx="3829866" cy="20267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직사각형 21"/>
          <p:cNvGrpSpPr/>
          <p:nvPr/>
        </p:nvGrpSpPr>
        <p:grpSpPr>
          <a:xfrm>
            <a:off x="4427416" y="4192898"/>
            <a:ext cx="272228" cy="396241"/>
            <a:chOff x="0" y="0"/>
            <a:chExt cx="272226" cy="396240"/>
          </a:xfrm>
        </p:grpSpPr>
        <p:sp>
          <p:nvSpPr>
            <p:cNvPr id="296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97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99" name="직사각형 22"/>
          <p:cNvSpPr/>
          <p:nvPr/>
        </p:nvSpPr>
        <p:spPr>
          <a:xfrm>
            <a:off x="4833495" y="4340809"/>
            <a:ext cx="3761866" cy="187693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소셜로그인</a:t>
            </a:r>
          </a:p>
        </p:txBody>
      </p:sp>
      <p:sp>
        <p:nvSpPr>
          <p:cNvPr id="302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구글 로그인</a:t>
            </a:r>
          </a:p>
        </p:txBody>
      </p:sp>
      <p:pic>
        <p:nvPicPr>
          <p:cNvPr id="303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5259" y="1454243"/>
            <a:ext cx="4723674" cy="23517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6" name="직사각형 10"/>
          <p:cNvGrpSpPr/>
          <p:nvPr/>
        </p:nvGrpSpPr>
        <p:grpSpPr>
          <a:xfrm>
            <a:off x="8799475" y="2525961"/>
            <a:ext cx="272228" cy="396241"/>
            <a:chOff x="0" y="0"/>
            <a:chExt cx="272226" cy="396240"/>
          </a:xfrm>
        </p:grpSpPr>
        <p:sp>
          <p:nvSpPr>
            <p:cNvPr id="304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05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07" name="직사각형 11"/>
          <p:cNvSpPr/>
          <p:nvPr/>
        </p:nvSpPr>
        <p:spPr>
          <a:xfrm>
            <a:off x="9071702" y="2875503"/>
            <a:ext cx="435094" cy="39021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10" name="직사각형 17"/>
          <p:cNvGrpSpPr/>
          <p:nvPr/>
        </p:nvGrpSpPr>
        <p:grpSpPr>
          <a:xfrm>
            <a:off x="8663361" y="3965006"/>
            <a:ext cx="272228" cy="396241"/>
            <a:chOff x="0" y="0"/>
            <a:chExt cx="272226" cy="396240"/>
          </a:xfrm>
        </p:grpSpPr>
        <p:sp>
          <p:nvSpPr>
            <p:cNvPr id="308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09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11" name="직사각형 18"/>
          <p:cNvSpPr/>
          <p:nvPr/>
        </p:nvSpPr>
        <p:spPr>
          <a:xfrm>
            <a:off x="9069441" y="4112917"/>
            <a:ext cx="2146037" cy="2430696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2" name="TextBox 19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NG</a:t>
            </a:r>
            <a:r>
              <a:t>캠핑을 이용하기 위해 회원가입 뿐만이 아닌 구글 아이디를 통해 로그인이 </a:t>
            </a:r>
            <a:br/>
            <a:r>
              <a:t>가능합니다</a:t>
            </a:r>
            <a:r>
              <a:t>.(</a:t>
            </a:r>
            <a:r>
              <a:t>최초 로그인시 회원가입 필요</a:t>
            </a:r>
            <a:r>
              <a:t>)</a:t>
            </a:r>
          </a:p>
        </p:txBody>
      </p:sp>
      <p:graphicFrame>
        <p:nvGraphicFramePr>
          <p:cNvPr id="313" name="표 17"/>
          <p:cNvGraphicFramePr/>
          <p:nvPr/>
        </p:nvGraphicFramePr>
        <p:xfrm>
          <a:off x="473076" y="2244356"/>
          <a:ext cx="5642570" cy="15952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구글로 로그인 할 수 있는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구글 버튼 클릭 시 구글 아이디로 로그인 필요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최초로 접속할 경우 회원가입이 필요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grpSp>
        <p:nvGrpSpPr>
          <p:cNvPr id="316" name="그룹 6"/>
          <p:cNvGrpSpPr/>
          <p:nvPr/>
        </p:nvGrpSpPr>
        <p:grpSpPr>
          <a:xfrm>
            <a:off x="5641194" y="4285822"/>
            <a:ext cx="2888315" cy="2129694"/>
            <a:chOff x="0" y="0"/>
            <a:chExt cx="2888314" cy="2129693"/>
          </a:xfrm>
        </p:grpSpPr>
        <p:pic>
          <p:nvPicPr>
            <p:cNvPr id="314" name="그림 3" descr="그림 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3505"/>
            <a:stretch>
              <a:fillRect/>
            </a:stretch>
          </p:blipFill>
          <p:spPr>
            <a:xfrm>
              <a:off x="1503" y="0"/>
              <a:ext cx="2886812" cy="18769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그림 5" descr="그림 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88881" r="0" b="0"/>
            <a:stretch>
              <a:fillRect/>
            </a:stretch>
          </p:blipFill>
          <p:spPr>
            <a:xfrm>
              <a:off x="0" y="1879266"/>
              <a:ext cx="2888315" cy="250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9" name="직사각형 21"/>
          <p:cNvGrpSpPr/>
          <p:nvPr/>
        </p:nvGrpSpPr>
        <p:grpSpPr>
          <a:xfrm>
            <a:off x="5707903" y="3985102"/>
            <a:ext cx="272228" cy="396241"/>
            <a:chOff x="0" y="0"/>
            <a:chExt cx="272226" cy="396240"/>
          </a:xfrm>
        </p:grpSpPr>
        <p:sp>
          <p:nvSpPr>
            <p:cNvPr id="317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18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320" name="직사각형 22"/>
          <p:cNvSpPr/>
          <p:nvPr/>
        </p:nvSpPr>
        <p:spPr>
          <a:xfrm>
            <a:off x="6048776" y="4285822"/>
            <a:ext cx="2279170" cy="2232294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21" name="그림 23" descr="그림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69441" y="4107117"/>
            <a:ext cx="2146037" cy="2436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게시판</a:t>
            </a:r>
          </a:p>
        </p:txBody>
      </p:sp>
      <p:sp>
        <p:nvSpPr>
          <p:cNvPr id="324" name="TextBox 12"/>
          <p:cNvSpPr txBox="1"/>
          <p:nvPr/>
        </p:nvSpPr>
        <p:spPr>
          <a:xfrm>
            <a:off x="518795" y="984109"/>
            <a:ext cx="29536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공지사항</a:t>
            </a:r>
          </a:p>
        </p:txBody>
      </p:sp>
      <p:sp>
        <p:nvSpPr>
          <p:cNvPr id="325" name="TextBox 19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캠핑톡 </a:t>
            </a:r>
            <a:r>
              <a:t>-&gt; </a:t>
            </a:r>
            <a:r>
              <a:t>공지사항 메뉴를 들어가게 될 경우 나오는 페이지로</a:t>
            </a:r>
            <a:br/>
            <a:r>
              <a:t>웹관리자가 웹사이트 운영 중 필요한 내용을 전달하는 페이지입니다</a:t>
            </a:r>
            <a:r>
              <a:t>.</a:t>
            </a:r>
          </a:p>
        </p:txBody>
      </p:sp>
      <p:graphicFrame>
        <p:nvGraphicFramePr>
          <p:cNvPr id="326" name="표 17"/>
          <p:cNvGraphicFramePr/>
          <p:nvPr/>
        </p:nvGraphicFramePr>
        <p:xfrm>
          <a:off x="473076" y="2244356"/>
          <a:ext cx="5642570" cy="15952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퀵 메뉴 버튼으로 해당 메뉴를 클릭시 그 페이지로 이동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전체</a:t>
                      </a:r>
                      <a:r>
                        <a:t>,</a:t>
                      </a:r>
                      <a:r>
                        <a:t>제목</a:t>
                      </a:r>
                      <a:r>
                        <a:t>,</a:t>
                      </a:r>
                      <a:r>
                        <a:t>내용으로 검색시 목록에 표시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최신 글 작성시 </a:t>
                      </a:r>
                      <a:r>
                        <a:t>NEW</a:t>
                      </a:r>
                      <a:r>
                        <a:t>표시가 되며 이미지 첨부 시 제목 옆에 </a:t>
                      </a:r>
                      <a:br/>
                      <a:r>
                        <a:t>이미지 아이콘 표시</a:t>
                      </a:r>
                      <a:r>
                        <a:t>, </a:t>
                      </a:r>
                      <a:r>
                        <a:t>파일 첨부 시 맨 우측에 파일 이미지가 </a:t>
                      </a:r>
                      <a:br/>
                      <a:r>
                        <a:t>생성되며</a:t>
                      </a:r>
                      <a:r>
                        <a:t> </a:t>
                      </a:r>
                      <a:r>
                        <a:t>제목 클릭 시 상세메뉴로 이동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327" name="TextBox 24"/>
          <p:cNvSpPr txBox="1"/>
          <p:nvPr/>
        </p:nvSpPr>
        <p:spPr>
          <a:xfrm>
            <a:off x="12289739" y="965766"/>
            <a:ext cx="5823938" cy="5539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1. </a:t>
            </a:r>
            <a:r>
              <a:t>메인화면</a:t>
            </a:r>
            <a:r>
              <a:t> 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2. </a:t>
            </a:r>
            <a:r>
              <a:t>회원가입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3. </a:t>
            </a:r>
            <a:r>
              <a:t>로그인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4. </a:t>
            </a:r>
            <a:r>
              <a:t>소셜로그인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네이버 로그인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카카오 로그인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구글 로그인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5. </a:t>
            </a:r>
            <a:r>
              <a:t>게시판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공지사항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QnA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캠핑후기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6. </a:t>
            </a:r>
            <a:r>
              <a:t>캠핑장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 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7. </a:t>
            </a:r>
            <a:r>
              <a:t>회원정보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닉네임 수정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비밀번호 수정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회원 탈퇴</a:t>
            </a:r>
          </a:p>
        </p:txBody>
      </p:sp>
      <p:grpSp>
        <p:nvGrpSpPr>
          <p:cNvPr id="333" name="그룹 26"/>
          <p:cNvGrpSpPr/>
          <p:nvPr/>
        </p:nvGrpSpPr>
        <p:grpSpPr>
          <a:xfrm>
            <a:off x="6246038" y="1478386"/>
            <a:ext cx="5447041" cy="3273728"/>
            <a:chOff x="0" y="0"/>
            <a:chExt cx="5447039" cy="3273726"/>
          </a:xfrm>
        </p:grpSpPr>
        <p:grpSp>
          <p:nvGrpSpPr>
            <p:cNvPr id="330" name="그룹 13"/>
            <p:cNvGrpSpPr/>
            <p:nvPr/>
          </p:nvGrpSpPr>
          <p:grpSpPr>
            <a:xfrm>
              <a:off x="0" y="0"/>
              <a:ext cx="5447040" cy="3273727"/>
              <a:chOff x="0" y="0"/>
              <a:chExt cx="5447039" cy="3273726"/>
            </a:xfrm>
          </p:grpSpPr>
          <p:pic>
            <p:nvPicPr>
              <p:cNvPr id="328" name="그림 2" descr="그림 2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447040" cy="32737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9" name="그림 9" descr="그림 9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271212" y="1230763"/>
                <a:ext cx="1747237" cy="4642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31" name="그림 15" descr="그림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88546" y="280058"/>
              <a:ext cx="876474" cy="479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그림 25" descr="그림 2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34952" y="304127"/>
              <a:ext cx="876475" cy="5301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4" name="직사각형 11"/>
          <p:cNvSpPr/>
          <p:nvPr/>
        </p:nvSpPr>
        <p:spPr>
          <a:xfrm>
            <a:off x="6685947" y="1806612"/>
            <a:ext cx="1761962" cy="466689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37" name="직사각형 10"/>
          <p:cNvGrpSpPr/>
          <p:nvPr/>
        </p:nvGrpSpPr>
        <p:grpSpPr>
          <a:xfrm>
            <a:off x="6348524" y="1486890"/>
            <a:ext cx="272228" cy="396241"/>
            <a:chOff x="0" y="0"/>
            <a:chExt cx="272226" cy="396240"/>
          </a:xfrm>
        </p:grpSpPr>
        <p:sp>
          <p:nvSpPr>
            <p:cNvPr id="335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36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38" name="직사각형 27"/>
          <p:cNvSpPr/>
          <p:nvPr/>
        </p:nvSpPr>
        <p:spPr>
          <a:xfrm>
            <a:off x="9530336" y="2706690"/>
            <a:ext cx="1761962" cy="466689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41" name="직사각형 28"/>
          <p:cNvGrpSpPr/>
          <p:nvPr/>
        </p:nvGrpSpPr>
        <p:grpSpPr>
          <a:xfrm>
            <a:off x="9192911" y="2386969"/>
            <a:ext cx="272228" cy="396241"/>
            <a:chOff x="0" y="0"/>
            <a:chExt cx="272226" cy="396240"/>
          </a:xfrm>
        </p:grpSpPr>
        <p:sp>
          <p:nvSpPr>
            <p:cNvPr id="339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40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342" name="직사각형 29"/>
          <p:cNvSpPr/>
          <p:nvPr/>
        </p:nvSpPr>
        <p:spPr>
          <a:xfrm>
            <a:off x="6782290" y="3195655"/>
            <a:ext cx="4381010" cy="464229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45" name="직사각형 30"/>
          <p:cNvGrpSpPr/>
          <p:nvPr/>
        </p:nvGrpSpPr>
        <p:grpSpPr>
          <a:xfrm>
            <a:off x="6444867" y="2875934"/>
            <a:ext cx="272228" cy="396241"/>
            <a:chOff x="0" y="0"/>
            <a:chExt cx="272226" cy="396240"/>
          </a:xfrm>
        </p:grpSpPr>
        <p:sp>
          <p:nvSpPr>
            <p:cNvPr id="343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44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그림 36" descr="그림 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6038" y="1426148"/>
            <a:ext cx="5584661" cy="3320122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게시판</a:t>
            </a:r>
          </a:p>
        </p:txBody>
      </p:sp>
      <p:sp>
        <p:nvSpPr>
          <p:cNvPr id="349" name="TextBox 12"/>
          <p:cNvSpPr txBox="1"/>
          <p:nvPr/>
        </p:nvSpPr>
        <p:spPr>
          <a:xfrm>
            <a:off x="518795" y="984109"/>
            <a:ext cx="29536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공지사항</a:t>
            </a:r>
          </a:p>
        </p:txBody>
      </p:sp>
      <p:sp>
        <p:nvSpPr>
          <p:cNvPr id="350" name="TextBox 19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공지사항 목록 상세페이지로 들어갈 경우 내용 표시와 이미지</a:t>
            </a:r>
            <a:r>
              <a:t>, </a:t>
            </a:r>
            <a:r>
              <a:t>파일 등</a:t>
            </a:r>
            <a:br/>
            <a:r>
              <a:t>첨부된 내용을 확인 할 수 있습니다</a:t>
            </a:r>
            <a:r>
              <a:t>.</a:t>
            </a:r>
          </a:p>
        </p:txBody>
      </p:sp>
      <p:graphicFrame>
        <p:nvGraphicFramePr>
          <p:cNvPr id="351" name="표 17"/>
          <p:cNvGraphicFramePr/>
          <p:nvPr/>
        </p:nvGraphicFramePr>
        <p:xfrm>
          <a:off x="473076" y="2244356"/>
          <a:ext cx="5642570" cy="11772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첨부파일 클릭 시 다운로드가 가능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공지사항 목록으로 이동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352" name="직사각형 33"/>
          <p:cNvSpPr/>
          <p:nvPr/>
        </p:nvSpPr>
        <p:spPr>
          <a:xfrm>
            <a:off x="9038369" y="3290677"/>
            <a:ext cx="694131" cy="355363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55" name="직사각형 34"/>
          <p:cNvGrpSpPr/>
          <p:nvPr/>
        </p:nvGrpSpPr>
        <p:grpSpPr>
          <a:xfrm>
            <a:off x="8770597" y="3009760"/>
            <a:ext cx="272228" cy="396241"/>
            <a:chOff x="0" y="0"/>
            <a:chExt cx="272226" cy="396240"/>
          </a:xfrm>
        </p:grpSpPr>
        <p:sp>
          <p:nvSpPr>
            <p:cNvPr id="353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54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56" name="직사각형 11"/>
          <p:cNvSpPr/>
          <p:nvPr/>
        </p:nvSpPr>
        <p:spPr>
          <a:xfrm>
            <a:off x="8767243" y="4367167"/>
            <a:ext cx="499981" cy="355363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59" name="직사각형 10"/>
          <p:cNvGrpSpPr/>
          <p:nvPr/>
        </p:nvGrpSpPr>
        <p:grpSpPr>
          <a:xfrm>
            <a:off x="8429818" y="4047446"/>
            <a:ext cx="272228" cy="396241"/>
            <a:chOff x="0" y="0"/>
            <a:chExt cx="272226" cy="396240"/>
          </a:xfrm>
        </p:grpSpPr>
        <p:sp>
          <p:nvSpPr>
            <p:cNvPr id="357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58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게시판</a:t>
            </a:r>
          </a:p>
        </p:txBody>
      </p:sp>
      <p:sp>
        <p:nvSpPr>
          <p:cNvPr id="362" name="TextBox 12"/>
          <p:cNvSpPr txBox="1"/>
          <p:nvPr/>
        </p:nvSpPr>
        <p:spPr>
          <a:xfrm>
            <a:off x="518795" y="984109"/>
            <a:ext cx="29536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캠핑후기</a:t>
            </a:r>
          </a:p>
        </p:txBody>
      </p:sp>
      <p:sp>
        <p:nvSpPr>
          <p:cNvPr id="363" name="TextBox 19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캠핑톡 </a:t>
            </a:r>
            <a:r>
              <a:t>-&gt; </a:t>
            </a:r>
            <a:r>
              <a:t>캠핑후기 메뉴를 들어가게 될 경우 나오는 페이지로</a:t>
            </a:r>
            <a:br/>
            <a:r>
              <a:t>유저들과의 캠핑장에 대한 소통이 가능합니다</a:t>
            </a:r>
            <a:r>
              <a:t>.</a:t>
            </a:r>
          </a:p>
        </p:txBody>
      </p:sp>
      <p:graphicFrame>
        <p:nvGraphicFramePr>
          <p:cNvPr id="364" name="표 17"/>
          <p:cNvGraphicFramePr/>
          <p:nvPr/>
        </p:nvGraphicFramePr>
        <p:xfrm>
          <a:off x="473075" y="2244356"/>
          <a:ext cx="5772359" cy="15952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55659"/>
                <a:gridCol w="491670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전체</a:t>
                      </a:r>
                      <a:r>
                        <a:t>,</a:t>
                      </a:r>
                      <a:r>
                        <a:t>제목</a:t>
                      </a:r>
                      <a:r>
                        <a:t>,</a:t>
                      </a:r>
                      <a:r>
                        <a:t>내용</a:t>
                      </a:r>
                      <a:r>
                        <a:t>,</a:t>
                      </a:r>
                      <a:r>
                        <a:t>닉네임으로 검색이 가능하며 검색 시 목록에 표시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최신글 경우 제목 옆에 </a:t>
                      </a:r>
                      <a:r>
                        <a:t>New</a:t>
                      </a:r>
                      <a:r>
                        <a:t>표시가 나오며 이미지가 첨부될 경우 이미지 아이콘이 표시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글쓰기 버튼을 통해 캠핑후기 작성이 가능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365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5969" y="984109"/>
            <a:ext cx="5419893" cy="3187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그림 16" descr="그림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8025" y="1722197"/>
            <a:ext cx="2111013" cy="723548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직사각형 11"/>
          <p:cNvSpPr/>
          <p:nvPr/>
        </p:nvSpPr>
        <p:spPr>
          <a:xfrm>
            <a:off x="9646487" y="1722197"/>
            <a:ext cx="1942044" cy="723549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70" name="직사각형 10"/>
          <p:cNvGrpSpPr/>
          <p:nvPr/>
        </p:nvGrpSpPr>
        <p:grpSpPr>
          <a:xfrm>
            <a:off x="9309064" y="1402475"/>
            <a:ext cx="272228" cy="396241"/>
            <a:chOff x="0" y="0"/>
            <a:chExt cx="272226" cy="396240"/>
          </a:xfrm>
        </p:grpSpPr>
        <p:sp>
          <p:nvSpPr>
            <p:cNvPr id="368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69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71" name="직사각형 31"/>
          <p:cNvSpPr/>
          <p:nvPr/>
        </p:nvSpPr>
        <p:spPr>
          <a:xfrm>
            <a:off x="11220977" y="3809631"/>
            <a:ext cx="367554" cy="361775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74" name="직사각형 32"/>
          <p:cNvGrpSpPr/>
          <p:nvPr/>
        </p:nvGrpSpPr>
        <p:grpSpPr>
          <a:xfrm>
            <a:off x="10815786" y="3517026"/>
            <a:ext cx="272228" cy="396241"/>
            <a:chOff x="0" y="0"/>
            <a:chExt cx="272226" cy="396240"/>
          </a:xfrm>
        </p:grpSpPr>
        <p:sp>
          <p:nvSpPr>
            <p:cNvPr id="372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73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75" name="직사각형 33"/>
          <p:cNvSpPr/>
          <p:nvPr/>
        </p:nvSpPr>
        <p:spPr>
          <a:xfrm>
            <a:off x="6399905" y="2960447"/>
            <a:ext cx="5188626" cy="52322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78" name="직사각형 34"/>
          <p:cNvGrpSpPr/>
          <p:nvPr/>
        </p:nvGrpSpPr>
        <p:grpSpPr>
          <a:xfrm>
            <a:off x="6378399" y="2504976"/>
            <a:ext cx="272228" cy="396241"/>
            <a:chOff x="0" y="0"/>
            <a:chExt cx="272226" cy="396240"/>
          </a:xfrm>
        </p:grpSpPr>
        <p:sp>
          <p:nvSpPr>
            <p:cNvPr id="376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77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7"/>
          <p:cNvSpPr txBox="1"/>
          <p:nvPr/>
        </p:nvSpPr>
        <p:spPr>
          <a:xfrm>
            <a:off x="381452" y="62144"/>
            <a:ext cx="972651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소개</a:t>
            </a:r>
          </a:p>
        </p:txBody>
      </p:sp>
      <p:sp>
        <p:nvSpPr>
          <p:cNvPr id="104" name="직사각형 2"/>
          <p:cNvSpPr/>
          <p:nvPr/>
        </p:nvSpPr>
        <p:spPr>
          <a:xfrm>
            <a:off x="4978401" y="929249"/>
            <a:ext cx="6581423" cy="570861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직사각형 14"/>
          <p:cNvSpPr txBox="1"/>
          <p:nvPr/>
        </p:nvSpPr>
        <p:spPr>
          <a:xfrm>
            <a:off x="497273" y="929249"/>
            <a:ext cx="269691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4800">
                <a:latin typeface="12롯데마트행복Bold"/>
                <a:ea typeface="12롯데마트행복Bold"/>
                <a:cs typeface="12롯데마트행복Bold"/>
                <a:sym typeface="12롯데마트행복Bold"/>
              </a:defRPr>
            </a:lvl1pPr>
          </a:lstStyle>
          <a:p>
            <a:pPr/>
            <a:r>
              <a:t>Content</a:t>
            </a:r>
          </a:p>
        </p:txBody>
      </p:sp>
      <p:sp>
        <p:nvSpPr>
          <p:cNvPr id="106" name="TextBox 8"/>
          <p:cNvSpPr txBox="1"/>
          <p:nvPr/>
        </p:nvSpPr>
        <p:spPr>
          <a:xfrm>
            <a:off x="5180501" y="980057"/>
            <a:ext cx="5823938" cy="5557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1. </a:t>
            </a:r>
            <a:r>
              <a:t>메인화면</a:t>
            </a:r>
            <a:r>
              <a:t> 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2. </a:t>
            </a:r>
            <a:r>
              <a:t>회원가입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3. </a:t>
            </a:r>
            <a:r>
              <a:t>로그인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4. </a:t>
            </a:r>
            <a:r>
              <a:t>소셜로그인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네이버 로그인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카카오 로그인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구글 로그인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5. </a:t>
            </a:r>
            <a:r>
              <a:t>게시판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공지사항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캠핑후기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QnA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6. </a:t>
            </a:r>
            <a:r>
              <a:t>캠핑장</a:t>
            </a:r>
            <a:br/>
            <a:r>
              <a:t>  - </a:t>
            </a:r>
            <a:r>
              <a:t>캠핑장 찾기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7. </a:t>
            </a:r>
            <a:r>
              <a:t>회원정보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닉네임 수정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비밀번호 변경</a:t>
            </a:r>
          </a:p>
          <a:p>
            <a:pPr>
              <a:defRPr sz="20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pPr>
            <a:r>
              <a:t>   - </a:t>
            </a:r>
            <a:r>
              <a:t>회원 탈퇴</a:t>
            </a:r>
          </a:p>
        </p:txBody>
      </p:sp>
      <p:sp>
        <p:nvSpPr>
          <p:cNvPr id="107" name="그래픽 123"/>
          <p:cNvSpPr/>
          <p:nvPr/>
        </p:nvSpPr>
        <p:spPr>
          <a:xfrm>
            <a:off x="1483379" y="2842516"/>
            <a:ext cx="2325960" cy="1615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67" y="19320"/>
                </a:moveTo>
                <a:lnTo>
                  <a:pt x="10867" y="9003"/>
                </a:lnTo>
                <a:lnTo>
                  <a:pt x="15214" y="19320"/>
                </a:lnTo>
                <a:lnTo>
                  <a:pt x="10867" y="19320"/>
                </a:lnTo>
                <a:close/>
                <a:moveTo>
                  <a:pt x="2361" y="19320"/>
                </a:moveTo>
                <a:lnTo>
                  <a:pt x="751" y="17002"/>
                </a:lnTo>
                <a:lnTo>
                  <a:pt x="0" y="18084"/>
                </a:lnTo>
                <a:lnTo>
                  <a:pt x="832" y="19282"/>
                </a:lnTo>
                <a:lnTo>
                  <a:pt x="134" y="19282"/>
                </a:lnTo>
                <a:lnTo>
                  <a:pt x="134" y="21600"/>
                </a:lnTo>
                <a:lnTo>
                  <a:pt x="21600" y="21600"/>
                </a:lnTo>
                <a:lnTo>
                  <a:pt x="21600" y="19282"/>
                </a:lnTo>
                <a:lnTo>
                  <a:pt x="20607" y="19282"/>
                </a:lnTo>
                <a:lnTo>
                  <a:pt x="21439" y="18084"/>
                </a:lnTo>
                <a:lnTo>
                  <a:pt x="20688" y="17002"/>
                </a:lnTo>
                <a:lnTo>
                  <a:pt x="19078" y="19320"/>
                </a:lnTo>
                <a:lnTo>
                  <a:pt x="18997" y="19320"/>
                </a:lnTo>
                <a:lnTo>
                  <a:pt x="10867" y="0"/>
                </a:lnTo>
                <a:lnTo>
                  <a:pt x="2495" y="19320"/>
                </a:lnTo>
              </a:path>
            </a:pathLst>
          </a:custGeom>
          <a:solidFill>
            <a:srgbClr val="28CC9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" name="그래픽 123"/>
          <p:cNvSpPr/>
          <p:nvPr/>
        </p:nvSpPr>
        <p:spPr>
          <a:xfrm>
            <a:off x="1203116" y="2679482"/>
            <a:ext cx="2325960" cy="1615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67" y="19320"/>
                </a:moveTo>
                <a:lnTo>
                  <a:pt x="10867" y="9003"/>
                </a:lnTo>
                <a:lnTo>
                  <a:pt x="15214" y="19320"/>
                </a:lnTo>
                <a:lnTo>
                  <a:pt x="10867" y="19320"/>
                </a:lnTo>
                <a:close/>
                <a:moveTo>
                  <a:pt x="2361" y="19320"/>
                </a:moveTo>
                <a:lnTo>
                  <a:pt x="751" y="17002"/>
                </a:lnTo>
                <a:lnTo>
                  <a:pt x="0" y="18084"/>
                </a:lnTo>
                <a:lnTo>
                  <a:pt x="832" y="19282"/>
                </a:lnTo>
                <a:lnTo>
                  <a:pt x="134" y="19282"/>
                </a:lnTo>
                <a:lnTo>
                  <a:pt x="134" y="21600"/>
                </a:lnTo>
                <a:lnTo>
                  <a:pt x="21600" y="21600"/>
                </a:lnTo>
                <a:lnTo>
                  <a:pt x="21600" y="19282"/>
                </a:lnTo>
                <a:lnTo>
                  <a:pt x="20607" y="19282"/>
                </a:lnTo>
                <a:lnTo>
                  <a:pt x="21439" y="18084"/>
                </a:lnTo>
                <a:lnTo>
                  <a:pt x="20688" y="17002"/>
                </a:lnTo>
                <a:lnTo>
                  <a:pt x="19078" y="19320"/>
                </a:lnTo>
                <a:lnTo>
                  <a:pt x="18997" y="19320"/>
                </a:lnTo>
                <a:lnTo>
                  <a:pt x="10867" y="0"/>
                </a:lnTo>
                <a:lnTo>
                  <a:pt x="2495" y="19320"/>
                </a:lnTo>
              </a:path>
            </a:pathLst>
          </a:custGeom>
          <a:solidFill>
            <a:srgbClr val="DBDBDB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게시판</a:t>
            </a:r>
          </a:p>
        </p:txBody>
      </p:sp>
      <p:sp>
        <p:nvSpPr>
          <p:cNvPr id="381" name="TextBox 12"/>
          <p:cNvSpPr txBox="1"/>
          <p:nvPr/>
        </p:nvSpPr>
        <p:spPr>
          <a:xfrm>
            <a:off x="518795" y="984109"/>
            <a:ext cx="29536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캠핑후기</a:t>
            </a:r>
          </a:p>
        </p:txBody>
      </p:sp>
      <p:sp>
        <p:nvSpPr>
          <p:cNvPr id="382" name="TextBox 19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캠핑후기 글 작성 페이지로 캠핑장에 대한 후기 작성 및 이미지 첨부가 </a:t>
            </a:r>
            <a:br/>
            <a:r>
              <a:t>가능합니다</a:t>
            </a:r>
            <a:r>
              <a:t>.</a:t>
            </a:r>
          </a:p>
        </p:txBody>
      </p:sp>
      <p:graphicFrame>
        <p:nvGraphicFramePr>
          <p:cNvPr id="383" name="표 17"/>
          <p:cNvGraphicFramePr/>
          <p:nvPr/>
        </p:nvGraphicFramePr>
        <p:xfrm>
          <a:off x="473075" y="2244356"/>
          <a:ext cx="5772359" cy="15952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55659"/>
                <a:gridCol w="491670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캠핑후기의 제목을 작성하는 칸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캠핑후기 내용 및 이미지 첨부가 가능한 웹에디터</a:t>
                      </a:r>
                      <a:r>
                        <a:t>(</a:t>
                      </a:r>
                      <a:r>
                        <a:t>섬머노트 활용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목록 버튼 클릭시 캠핑후기 목록으로 이동하며</a:t>
                      </a:r>
                      <a:r>
                        <a:t>,</a:t>
                      </a:r>
                      <a:br/>
                      <a:r>
                        <a:t>전송 버튼 클릭시 해당 내용을 목록에 표시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(</a:t>
                      </a:r>
                      <a:r>
                        <a:t>제목 및 내용을 입력하지 않을 경우 전송 불가능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384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5827" y="1422895"/>
            <a:ext cx="5461556" cy="3356612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직사각형 11"/>
          <p:cNvSpPr/>
          <p:nvPr/>
        </p:nvSpPr>
        <p:spPr>
          <a:xfrm>
            <a:off x="6517661" y="2560398"/>
            <a:ext cx="3055998" cy="579409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88" name="직사각형 10"/>
          <p:cNvGrpSpPr/>
          <p:nvPr/>
        </p:nvGrpSpPr>
        <p:grpSpPr>
          <a:xfrm>
            <a:off x="6245433" y="2234048"/>
            <a:ext cx="272228" cy="396241"/>
            <a:chOff x="0" y="0"/>
            <a:chExt cx="272226" cy="396240"/>
          </a:xfrm>
        </p:grpSpPr>
        <p:sp>
          <p:nvSpPr>
            <p:cNvPr id="386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87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89" name="직사각형 17"/>
          <p:cNvSpPr/>
          <p:nvPr/>
        </p:nvSpPr>
        <p:spPr>
          <a:xfrm>
            <a:off x="6526841" y="3241607"/>
            <a:ext cx="5192084" cy="1154122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92" name="직사각형 18"/>
          <p:cNvGrpSpPr/>
          <p:nvPr/>
        </p:nvGrpSpPr>
        <p:grpSpPr>
          <a:xfrm>
            <a:off x="6234417" y="3036638"/>
            <a:ext cx="272228" cy="396241"/>
            <a:chOff x="0" y="0"/>
            <a:chExt cx="272226" cy="396240"/>
          </a:xfrm>
        </p:grpSpPr>
        <p:sp>
          <p:nvSpPr>
            <p:cNvPr id="390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91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393" name="직사각형 21"/>
          <p:cNvSpPr/>
          <p:nvPr/>
        </p:nvSpPr>
        <p:spPr>
          <a:xfrm>
            <a:off x="10595261" y="4411522"/>
            <a:ext cx="1123665" cy="367984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96" name="직사각형 22"/>
          <p:cNvGrpSpPr/>
          <p:nvPr/>
        </p:nvGrpSpPr>
        <p:grpSpPr>
          <a:xfrm>
            <a:off x="10323034" y="4121729"/>
            <a:ext cx="272228" cy="396241"/>
            <a:chOff x="0" y="0"/>
            <a:chExt cx="272226" cy="396240"/>
          </a:xfrm>
        </p:grpSpPr>
        <p:sp>
          <p:nvSpPr>
            <p:cNvPr id="394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395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게시판</a:t>
            </a:r>
          </a:p>
        </p:txBody>
      </p:sp>
      <p:sp>
        <p:nvSpPr>
          <p:cNvPr id="399" name="TextBox 12"/>
          <p:cNvSpPr txBox="1"/>
          <p:nvPr/>
        </p:nvSpPr>
        <p:spPr>
          <a:xfrm>
            <a:off x="518795" y="984109"/>
            <a:ext cx="29536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캠핑후기</a:t>
            </a:r>
          </a:p>
        </p:txBody>
      </p:sp>
      <p:sp>
        <p:nvSpPr>
          <p:cNvPr id="400" name="TextBox 19"/>
          <p:cNvSpPr txBox="1"/>
          <p:nvPr/>
        </p:nvSpPr>
        <p:spPr>
          <a:xfrm>
            <a:off x="649188" y="1507329"/>
            <a:ext cx="5749960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캠핑후기 상세페이지로 해당 글에 대한 댓글 및 대댓글이 작성 가능합니다</a:t>
            </a:r>
            <a:r>
              <a:t>.</a:t>
            </a:r>
          </a:p>
        </p:txBody>
      </p:sp>
      <p:graphicFrame>
        <p:nvGraphicFramePr>
          <p:cNvPr id="401" name="표 17"/>
          <p:cNvGraphicFramePr/>
          <p:nvPr/>
        </p:nvGraphicFramePr>
        <p:xfrm>
          <a:off x="473075" y="2244356"/>
          <a:ext cx="5772359" cy="20133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55659"/>
                <a:gridCol w="491670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해당 글에 대한 수정</a:t>
                      </a:r>
                      <a:r>
                        <a:t>, </a:t>
                      </a:r>
                      <a:r>
                        <a:t>삭제 기능과</a:t>
                      </a:r>
                      <a:br/>
                      <a:r>
                        <a:t>목록으로 돌아가는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해당글에 대한 댓글 기능으로 수정버튼을 클릭하여 수정 및 삭제가능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댓글에 대한 대댓글 기능으로 댓글 아래에 있는 대댓글을 통해 작성이 가능하며 수정 버튼을 클릭하여 수정 및 삭제 가능 (무한 댓글)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댓글을 작성하는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402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5827" y="1103896"/>
            <a:ext cx="5440353" cy="4246774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직사각형 11"/>
          <p:cNvSpPr/>
          <p:nvPr/>
        </p:nvSpPr>
        <p:spPr>
          <a:xfrm>
            <a:off x="10617692" y="1309842"/>
            <a:ext cx="714790" cy="297017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06" name="직사각형 10"/>
          <p:cNvGrpSpPr/>
          <p:nvPr/>
        </p:nvGrpSpPr>
        <p:grpSpPr>
          <a:xfrm>
            <a:off x="10144155" y="1111722"/>
            <a:ext cx="272228" cy="396241"/>
            <a:chOff x="0" y="0"/>
            <a:chExt cx="272226" cy="396240"/>
          </a:xfrm>
        </p:grpSpPr>
        <p:sp>
          <p:nvSpPr>
            <p:cNvPr id="404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05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07" name="직사각형 15"/>
          <p:cNvSpPr/>
          <p:nvPr/>
        </p:nvSpPr>
        <p:spPr>
          <a:xfrm>
            <a:off x="6849364" y="2924016"/>
            <a:ext cx="4483117" cy="584685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10" name="직사각형 16"/>
          <p:cNvGrpSpPr/>
          <p:nvPr/>
        </p:nvGrpSpPr>
        <p:grpSpPr>
          <a:xfrm>
            <a:off x="6537159" y="2696723"/>
            <a:ext cx="272228" cy="396241"/>
            <a:chOff x="0" y="0"/>
            <a:chExt cx="272226" cy="396240"/>
          </a:xfrm>
        </p:grpSpPr>
        <p:sp>
          <p:nvSpPr>
            <p:cNvPr id="408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09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11" name="직사각형 23"/>
          <p:cNvSpPr/>
          <p:nvPr/>
        </p:nvSpPr>
        <p:spPr>
          <a:xfrm>
            <a:off x="6849364" y="3574910"/>
            <a:ext cx="4483117" cy="653686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2" name="직사각형 25"/>
          <p:cNvSpPr/>
          <p:nvPr/>
        </p:nvSpPr>
        <p:spPr>
          <a:xfrm>
            <a:off x="6849364" y="4341291"/>
            <a:ext cx="4483117" cy="987529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15" name="직사각형 26"/>
          <p:cNvGrpSpPr/>
          <p:nvPr/>
        </p:nvGrpSpPr>
        <p:grpSpPr>
          <a:xfrm>
            <a:off x="6499331" y="3429913"/>
            <a:ext cx="272228" cy="396241"/>
            <a:chOff x="0" y="0"/>
            <a:chExt cx="272226" cy="396240"/>
          </a:xfrm>
        </p:grpSpPr>
        <p:sp>
          <p:nvSpPr>
            <p:cNvPr id="413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14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418" name="직사각형 27"/>
          <p:cNvGrpSpPr/>
          <p:nvPr/>
        </p:nvGrpSpPr>
        <p:grpSpPr>
          <a:xfrm>
            <a:off x="6499545" y="4306003"/>
            <a:ext cx="272228" cy="396241"/>
            <a:chOff x="0" y="0"/>
            <a:chExt cx="272226" cy="396240"/>
          </a:xfrm>
        </p:grpSpPr>
        <p:sp>
          <p:nvSpPr>
            <p:cNvPr id="416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17" name="4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게시판</a:t>
            </a:r>
          </a:p>
        </p:txBody>
      </p:sp>
      <p:sp>
        <p:nvSpPr>
          <p:cNvPr id="421" name="TextBox 12"/>
          <p:cNvSpPr txBox="1"/>
          <p:nvPr/>
        </p:nvSpPr>
        <p:spPr>
          <a:xfrm>
            <a:off x="518795" y="984109"/>
            <a:ext cx="295360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QnA</a:t>
            </a:r>
          </a:p>
        </p:txBody>
      </p:sp>
      <p:sp>
        <p:nvSpPr>
          <p:cNvPr id="422" name="TextBox 19"/>
          <p:cNvSpPr txBox="1"/>
          <p:nvPr/>
        </p:nvSpPr>
        <p:spPr>
          <a:xfrm>
            <a:off x="649188" y="1507329"/>
            <a:ext cx="5749960" cy="776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캠핑톡 </a:t>
            </a:r>
            <a:r>
              <a:t>-&gt; QnA </a:t>
            </a:r>
            <a:r>
              <a:t>메뉴를 클릭하면 나오는 페이지이며 </a:t>
            </a:r>
            <a:br/>
            <a:r>
              <a:t>유저들이 웹사이트를 이용중 문의사항이나 이용중 불편한점이 있을 경우</a:t>
            </a:r>
            <a:br/>
            <a:r>
              <a:t>웹 관리자에게 질문을 하는 페이지입니다</a:t>
            </a:r>
            <a:r>
              <a:t>.</a:t>
            </a:r>
          </a:p>
        </p:txBody>
      </p:sp>
      <p:graphicFrame>
        <p:nvGraphicFramePr>
          <p:cNvPr id="423" name="표 17"/>
          <p:cNvGraphicFramePr/>
          <p:nvPr/>
        </p:nvGraphicFramePr>
        <p:xfrm>
          <a:off x="473075" y="2244356"/>
          <a:ext cx="5841399" cy="15952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60400"/>
                <a:gridCol w="5180998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전체</a:t>
                      </a:r>
                      <a:r>
                        <a:t>, </a:t>
                      </a:r>
                      <a:r>
                        <a:t>제목</a:t>
                      </a:r>
                      <a:r>
                        <a:t>,</a:t>
                      </a:r>
                      <a:r>
                        <a:t>내용</a:t>
                      </a:r>
                      <a:r>
                        <a:t>,</a:t>
                      </a:r>
                      <a:r>
                        <a:t>닉네임으로 검색이 가능하며 검색 시 목록에 표시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QnA</a:t>
                      </a:r>
                      <a:r>
                        <a:t>목록이며 제목 클릭시 상세 페이지로 이동 가능</a:t>
                      </a:r>
                      <a:br/>
                      <a:r>
                        <a:t>미확인</a:t>
                      </a:r>
                      <a:r>
                        <a:t>, </a:t>
                      </a:r>
                      <a:r>
                        <a:t>확인중</a:t>
                      </a:r>
                      <a:r>
                        <a:t>, </a:t>
                      </a:r>
                      <a:r>
                        <a:t>답변완 이라는 관리자의 </a:t>
                      </a:r>
                      <a:r>
                        <a:t>QnA</a:t>
                      </a:r>
                      <a:r>
                        <a:t>확인현황을 알 수 있음</a:t>
                      </a:r>
                      <a:r>
                        <a:t> 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글쓰기 버튼을 통해 </a:t>
                      </a:r>
                      <a:r>
                        <a:t>QnA</a:t>
                      </a:r>
                      <a:r>
                        <a:t> 글 작성 가능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grpSp>
        <p:nvGrpSpPr>
          <p:cNvPr id="426" name="그룹 6"/>
          <p:cNvGrpSpPr/>
          <p:nvPr/>
        </p:nvGrpSpPr>
        <p:grpSpPr>
          <a:xfrm>
            <a:off x="6375825" y="1606858"/>
            <a:ext cx="5343100" cy="3085376"/>
            <a:chOff x="0" y="0"/>
            <a:chExt cx="5343099" cy="3085375"/>
          </a:xfrm>
        </p:grpSpPr>
        <p:pic>
          <p:nvPicPr>
            <p:cNvPr id="424" name="그림 2" descr="그림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343100" cy="3085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5" name="그림 5" descr="그림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67367" y="1035686"/>
              <a:ext cx="1948014" cy="589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7" name="직사각형 11"/>
          <p:cNvSpPr/>
          <p:nvPr/>
        </p:nvSpPr>
        <p:spPr>
          <a:xfrm>
            <a:off x="9465832" y="2642543"/>
            <a:ext cx="1825375" cy="496896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30" name="직사각형 21"/>
          <p:cNvGrpSpPr/>
          <p:nvPr/>
        </p:nvGrpSpPr>
        <p:grpSpPr>
          <a:xfrm>
            <a:off x="9086900" y="2352922"/>
            <a:ext cx="272228" cy="396241"/>
            <a:chOff x="0" y="0"/>
            <a:chExt cx="272226" cy="396240"/>
          </a:xfrm>
        </p:grpSpPr>
        <p:sp>
          <p:nvSpPr>
            <p:cNvPr id="428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29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31" name="직사각형 22"/>
          <p:cNvSpPr/>
          <p:nvPr/>
        </p:nvSpPr>
        <p:spPr>
          <a:xfrm>
            <a:off x="6943611" y="3525423"/>
            <a:ext cx="4288269" cy="355363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34" name="직사각형 28"/>
          <p:cNvGrpSpPr/>
          <p:nvPr/>
        </p:nvGrpSpPr>
        <p:grpSpPr>
          <a:xfrm>
            <a:off x="6564679" y="3235802"/>
            <a:ext cx="272228" cy="396241"/>
            <a:chOff x="0" y="0"/>
            <a:chExt cx="272226" cy="396240"/>
          </a:xfrm>
        </p:grpSpPr>
        <p:sp>
          <p:nvSpPr>
            <p:cNvPr id="432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33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35" name="직사각형 29"/>
          <p:cNvSpPr/>
          <p:nvPr/>
        </p:nvSpPr>
        <p:spPr>
          <a:xfrm>
            <a:off x="10959351" y="4456205"/>
            <a:ext cx="331855" cy="22128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38" name="직사각형 30"/>
          <p:cNvGrpSpPr/>
          <p:nvPr/>
        </p:nvGrpSpPr>
        <p:grpSpPr>
          <a:xfrm>
            <a:off x="10580420" y="4166584"/>
            <a:ext cx="272228" cy="396241"/>
            <a:chOff x="0" y="0"/>
            <a:chExt cx="272226" cy="396240"/>
          </a:xfrm>
        </p:grpSpPr>
        <p:sp>
          <p:nvSpPr>
            <p:cNvPr id="436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37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게시판</a:t>
            </a:r>
          </a:p>
        </p:txBody>
      </p:sp>
      <p:sp>
        <p:nvSpPr>
          <p:cNvPr id="441" name="TextBox 12"/>
          <p:cNvSpPr txBox="1"/>
          <p:nvPr/>
        </p:nvSpPr>
        <p:spPr>
          <a:xfrm>
            <a:off x="518795" y="984109"/>
            <a:ext cx="295360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QnA</a:t>
            </a:r>
          </a:p>
        </p:txBody>
      </p:sp>
      <p:sp>
        <p:nvSpPr>
          <p:cNvPr id="442" name="TextBox 19"/>
          <p:cNvSpPr txBox="1"/>
          <p:nvPr/>
        </p:nvSpPr>
        <p:spPr>
          <a:xfrm>
            <a:off x="649188" y="1507329"/>
            <a:ext cx="5749960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QnA </a:t>
            </a:r>
            <a:r>
              <a:t>글 작성시 나오는 페이지로 웹관리자한테 질문이 가능하다</a:t>
            </a:r>
            <a:r>
              <a:t>.</a:t>
            </a:r>
          </a:p>
        </p:txBody>
      </p:sp>
      <p:graphicFrame>
        <p:nvGraphicFramePr>
          <p:cNvPr id="443" name="표 17"/>
          <p:cNvGraphicFramePr/>
          <p:nvPr/>
        </p:nvGraphicFramePr>
        <p:xfrm>
          <a:off x="473075" y="2244356"/>
          <a:ext cx="5841399" cy="15952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60400"/>
                <a:gridCol w="5180998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QnA</a:t>
                      </a:r>
                      <a:r>
                        <a:t>의 제목을 작성하는 칸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QnA</a:t>
                      </a:r>
                      <a:r>
                        <a:t> 내용을 작성하는 칸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목록 버튼 클릭시 </a:t>
                      </a:r>
                      <a:r>
                        <a:t>QnA</a:t>
                      </a:r>
                      <a:r>
                        <a:t> 목록으로 이동하며</a:t>
                      </a:r>
                      <a:r>
                        <a:t>,</a:t>
                      </a:r>
                      <a:br/>
                      <a:r>
                        <a:t>전송 버튼 클릭시 해당 내용을 목록에 표시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(</a:t>
                      </a:r>
                      <a:r>
                        <a:t>제목 및 내용을 입력하지 않을 경우 전송 불가능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444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4865" y="1079359"/>
            <a:ext cx="5327048" cy="3532649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직사각형 11"/>
          <p:cNvSpPr/>
          <p:nvPr/>
        </p:nvSpPr>
        <p:spPr>
          <a:xfrm>
            <a:off x="6500569" y="2244356"/>
            <a:ext cx="3014907" cy="546469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48" name="직사각형 21"/>
          <p:cNvGrpSpPr/>
          <p:nvPr/>
        </p:nvGrpSpPr>
        <p:grpSpPr>
          <a:xfrm>
            <a:off x="6200490" y="1978422"/>
            <a:ext cx="272228" cy="396241"/>
            <a:chOff x="0" y="0"/>
            <a:chExt cx="272226" cy="396240"/>
          </a:xfrm>
        </p:grpSpPr>
        <p:sp>
          <p:nvSpPr>
            <p:cNvPr id="446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47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49" name="직사각형 17"/>
          <p:cNvSpPr/>
          <p:nvPr/>
        </p:nvSpPr>
        <p:spPr>
          <a:xfrm>
            <a:off x="6500567" y="2881713"/>
            <a:ext cx="5138982" cy="1337862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0" name="직사각형 18"/>
          <p:cNvSpPr/>
          <p:nvPr/>
        </p:nvSpPr>
        <p:spPr>
          <a:xfrm>
            <a:off x="11068049" y="4266338"/>
            <a:ext cx="571500" cy="234610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53" name="직사각형 23"/>
          <p:cNvGrpSpPr/>
          <p:nvPr/>
        </p:nvGrpSpPr>
        <p:grpSpPr>
          <a:xfrm>
            <a:off x="6308750" y="2726217"/>
            <a:ext cx="272228" cy="396241"/>
            <a:chOff x="0" y="0"/>
            <a:chExt cx="272226" cy="396240"/>
          </a:xfrm>
        </p:grpSpPr>
        <p:sp>
          <p:nvSpPr>
            <p:cNvPr id="451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52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456" name="직사각형 25"/>
          <p:cNvGrpSpPr/>
          <p:nvPr/>
        </p:nvGrpSpPr>
        <p:grpSpPr>
          <a:xfrm>
            <a:off x="10708913" y="4081907"/>
            <a:ext cx="272228" cy="396241"/>
            <a:chOff x="0" y="0"/>
            <a:chExt cx="272226" cy="396240"/>
          </a:xfrm>
        </p:grpSpPr>
        <p:sp>
          <p:nvSpPr>
            <p:cNvPr id="454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55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2716" y="1815107"/>
            <a:ext cx="5189563" cy="2499718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게시판</a:t>
            </a:r>
          </a:p>
        </p:txBody>
      </p:sp>
      <p:sp>
        <p:nvSpPr>
          <p:cNvPr id="460" name="TextBox 12"/>
          <p:cNvSpPr txBox="1"/>
          <p:nvPr/>
        </p:nvSpPr>
        <p:spPr>
          <a:xfrm>
            <a:off x="518795" y="984109"/>
            <a:ext cx="295360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QnA</a:t>
            </a:r>
          </a:p>
        </p:txBody>
      </p:sp>
      <p:sp>
        <p:nvSpPr>
          <p:cNvPr id="461" name="TextBox 19"/>
          <p:cNvSpPr txBox="1"/>
          <p:nvPr/>
        </p:nvSpPr>
        <p:spPr>
          <a:xfrm>
            <a:off x="649188" y="1507329"/>
            <a:ext cx="5749960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QnA</a:t>
            </a:r>
            <a:r>
              <a:t>의 상세 페이지로 관리자가 확인하기 전까지는 수정 및 삭제가 가능하다</a:t>
            </a:r>
          </a:p>
        </p:txBody>
      </p:sp>
      <p:sp>
        <p:nvSpPr>
          <p:cNvPr id="462" name="직사각형 11"/>
          <p:cNvSpPr/>
          <p:nvPr/>
        </p:nvSpPr>
        <p:spPr>
          <a:xfrm>
            <a:off x="10629899" y="2667000"/>
            <a:ext cx="904876" cy="266700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65" name="직사각형 21"/>
          <p:cNvGrpSpPr/>
          <p:nvPr/>
        </p:nvGrpSpPr>
        <p:grpSpPr>
          <a:xfrm>
            <a:off x="10207634" y="2358902"/>
            <a:ext cx="272228" cy="396241"/>
            <a:chOff x="0" y="0"/>
            <a:chExt cx="272226" cy="396240"/>
          </a:xfrm>
        </p:grpSpPr>
        <p:sp>
          <p:nvSpPr>
            <p:cNvPr id="463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64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66" name="직사각형 14"/>
          <p:cNvSpPr/>
          <p:nvPr/>
        </p:nvSpPr>
        <p:spPr>
          <a:xfrm>
            <a:off x="10809133" y="3357562"/>
            <a:ext cx="373837" cy="26670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69" name="직사각형 15"/>
          <p:cNvGrpSpPr/>
          <p:nvPr/>
        </p:nvGrpSpPr>
        <p:grpSpPr>
          <a:xfrm>
            <a:off x="10493785" y="3009760"/>
            <a:ext cx="272228" cy="396241"/>
            <a:chOff x="0" y="0"/>
            <a:chExt cx="272226" cy="396240"/>
          </a:xfrm>
        </p:grpSpPr>
        <p:sp>
          <p:nvSpPr>
            <p:cNvPr id="467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68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70" name="직사각형 16"/>
          <p:cNvSpPr/>
          <p:nvPr/>
        </p:nvSpPr>
        <p:spPr>
          <a:xfrm>
            <a:off x="6659015" y="3875585"/>
            <a:ext cx="5003265" cy="26670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73" name="직사각형 22"/>
          <p:cNvGrpSpPr/>
          <p:nvPr/>
        </p:nvGrpSpPr>
        <p:grpSpPr>
          <a:xfrm>
            <a:off x="6522901" y="3458843"/>
            <a:ext cx="272228" cy="396241"/>
            <a:chOff x="0" y="0"/>
            <a:chExt cx="272226" cy="396240"/>
          </a:xfrm>
        </p:grpSpPr>
        <p:sp>
          <p:nvSpPr>
            <p:cNvPr id="471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72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aphicFrame>
        <p:nvGraphicFramePr>
          <p:cNvPr id="474" name="표 17"/>
          <p:cNvGraphicFramePr/>
          <p:nvPr/>
        </p:nvGraphicFramePr>
        <p:xfrm>
          <a:off x="473075" y="2244356"/>
          <a:ext cx="5971793" cy="15952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75142"/>
                <a:gridCol w="52966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QnA </a:t>
                      </a:r>
                      <a:r>
                        <a:t>글에 대한 수정</a:t>
                      </a:r>
                      <a:r>
                        <a:t>, </a:t>
                      </a:r>
                      <a:r>
                        <a:t>삭제 기능과 </a:t>
                      </a:r>
                      <a:r>
                        <a:t>QnA</a:t>
                      </a:r>
                      <a:r>
                        <a:t>목록으로 이동할 수 있는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관리자의 확인 여부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관리자의 답변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2901" y="1860824"/>
            <a:ext cx="5209435" cy="2694113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게시판</a:t>
            </a:r>
          </a:p>
        </p:txBody>
      </p:sp>
      <p:sp>
        <p:nvSpPr>
          <p:cNvPr id="478" name="TextBox 12"/>
          <p:cNvSpPr txBox="1"/>
          <p:nvPr/>
        </p:nvSpPr>
        <p:spPr>
          <a:xfrm>
            <a:off x="518795" y="984109"/>
            <a:ext cx="295360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QnA</a:t>
            </a:r>
          </a:p>
        </p:txBody>
      </p:sp>
      <p:sp>
        <p:nvSpPr>
          <p:cNvPr id="479" name="TextBox 19"/>
          <p:cNvSpPr txBox="1"/>
          <p:nvPr/>
        </p:nvSpPr>
        <p:spPr>
          <a:xfrm>
            <a:off x="649188" y="1507329"/>
            <a:ext cx="5749960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QnA</a:t>
            </a:r>
            <a:r>
              <a:t>의 상세 페이지로 관리자가 확인중인 경우 수정 및 삭제가 불가능하다</a:t>
            </a:r>
            <a:r>
              <a:t>.</a:t>
            </a:r>
          </a:p>
        </p:txBody>
      </p:sp>
      <p:sp>
        <p:nvSpPr>
          <p:cNvPr id="480" name="직사각형 11"/>
          <p:cNvSpPr/>
          <p:nvPr/>
        </p:nvSpPr>
        <p:spPr>
          <a:xfrm>
            <a:off x="11291826" y="2059365"/>
            <a:ext cx="370454" cy="26670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83" name="직사각형 21"/>
          <p:cNvGrpSpPr/>
          <p:nvPr/>
        </p:nvGrpSpPr>
        <p:grpSpPr>
          <a:xfrm>
            <a:off x="10893159" y="1868555"/>
            <a:ext cx="272228" cy="396241"/>
            <a:chOff x="0" y="0"/>
            <a:chExt cx="272226" cy="396240"/>
          </a:xfrm>
        </p:grpSpPr>
        <p:sp>
          <p:nvSpPr>
            <p:cNvPr id="481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82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84" name="직사각형 14"/>
          <p:cNvSpPr/>
          <p:nvPr/>
        </p:nvSpPr>
        <p:spPr>
          <a:xfrm>
            <a:off x="10980160" y="3133133"/>
            <a:ext cx="370454" cy="355363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87" name="직사각형 15"/>
          <p:cNvGrpSpPr/>
          <p:nvPr/>
        </p:nvGrpSpPr>
        <p:grpSpPr>
          <a:xfrm>
            <a:off x="10629899" y="2866590"/>
            <a:ext cx="272228" cy="396241"/>
            <a:chOff x="0" y="0"/>
            <a:chExt cx="272226" cy="396240"/>
          </a:xfrm>
        </p:grpSpPr>
        <p:sp>
          <p:nvSpPr>
            <p:cNvPr id="485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86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88" name="직사각형 16"/>
          <p:cNvSpPr/>
          <p:nvPr/>
        </p:nvSpPr>
        <p:spPr>
          <a:xfrm>
            <a:off x="6659015" y="4145145"/>
            <a:ext cx="5003265" cy="26670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91" name="직사각형 22"/>
          <p:cNvGrpSpPr/>
          <p:nvPr/>
        </p:nvGrpSpPr>
        <p:grpSpPr>
          <a:xfrm>
            <a:off x="6522901" y="3728405"/>
            <a:ext cx="272228" cy="396241"/>
            <a:chOff x="0" y="0"/>
            <a:chExt cx="272226" cy="396240"/>
          </a:xfrm>
        </p:grpSpPr>
        <p:sp>
          <p:nvSpPr>
            <p:cNvPr id="489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90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aphicFrame>
        <p:nvGraphicFramePr>
          <p:cNvPr id="492" name="표 17"/>
          <p:cNvGraphicFramePr/>
          <p:nvPr/>
        </p:nvGraphicFramePr>
        <p:xfrm>
          <a:off x="473075" y="2244356"/>
          <a:ext cx="5971793" cy="15952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75142"/>
                <a:gridCol w="52966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QnA</a:t>
                      </a:r>
                      <a:r>
                        <a:t>목록으로 이동할 수 있는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관리자의 확인 여부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관리자의 답변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8227" y="1900446"/>
            <a:ext cx="5460589" cy="2594699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게시판</a:t>
            </a:r>
          </a:p>
        </p:txBody>
      </p:sp>
      <p:sp>
        <p:nvSpPr>
          <p:cNvPr id="496" name="TextBox 12"/>
          <p:cNvSpPr txBox="1"/>
          <p:nvPr/>
        </p:nvSpPr>
        <p:spPr>
          <a:xfrm>
            <a:off x="518795" y="984109"/>
            <a:ext cx="295360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QnA</a:t>
            </a:r>
          </a:p>
        </p:txBody>
      </p:sp>
      <p:sp>
        <p:nvSpPr>
          <p:cNvPr id="497" name="직사각형 11"/>
          <p:cNvSpPr/>
          <p:nvPr/>
        </p:nvSpPr>
        <p:spPr>
          <a:xfrm>
            <a:off x="11364024" y="2544295"/>
            <a:ext cx="373837" cy="26670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00" name="직사각형 21"/>
          <p:cNvGrpSpPr/>
          <p:nvPr/>
        </p:nvGrpSpPr>
        <p:grpSpPr>
          <a:xfrm>
            <a:off x="11046855" y="2175821"/>
            <a:ext cx="272228" cy="396241"/>
            <a:chOff x="0" y="0"/>
            <a:chExt cx="272226" cy="396240"/>
          </a:xfrm>
        </p:grpSpPr>
        <p:sp>
          <p:nvSpPr>
            <p:cNvPr id="498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499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501" name="직사각형 14"/>
          <p:cNvSpPr/>
          <p:nvPr/>
        </p:nvSpPr>
        <p:spPr>
          <a:xfrm>
            <a:off x="11040775" y="3328037"/>
            <a:ext cx="373837" cy="26670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04" name="직사각형 15"/>
          <p:cNvGrpSpPr/>
          <p:nvPr/>
        </p:nvGrpSpPr>
        <p:grpSpPr>
          <a:xfrm>
            <a:off x="10725428" y="2980236"/>
            <a:ext cx="272228" cy="396241"/>
            <a:chOff x="0" y="0"/>
            <a:chExt cx="272226" cy="396240"/>
          </a:xfrm>
        </p:grpSpPr>
        <p:sp>
          <p:nvSpPr>
            <p:cNvPr id="502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03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05" name="직사각형 16"/>
          <p:cNvSpPr/>
          <p:nvPr/>
        </p:nvSpPr>
        <p:spPr>
          <a:xfrm>
            <a:off x="6444867" y="3990123"/>
            <a:ext cx="5274059" cy="355363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08" name="직사각형 22"/>
          <p:cNvGrpSpPr/>
          <p:nvPr/>
        </p:nvGrpSpPr>
        <p:grpSpPr>
          <a:xfrm>
            <a:off x="6385461" y="3574298"/>
            <a:ext cx="272228" cy="396241"/>
            <a:chOff x="0" y="0"/>
            <a:chExt cx="272226" cy="396240"/>
          </a:xfrm>
        </p:grpSpPr>
        <p:sp>
          <p:nvSpPr>
            <p:cNvPr id="506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07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aphicFrame>
        <p:nvGraphicFramePr>
          <p:cNvPr id="509" name="표 17"/>
          <p:cNvGraphicFramePr/>
          <p:nvPr/>
        </p:nvGraphicFramePr>
        <p:xfrm>
          <a:off x="473075" y="2244356"/>
          <a:ext cx="5971793" cy="15952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75142"/>
                <a:gridCol w="52966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QnA</a:t>
                      </a:r>
                      <a:r>
                        <a:t>목록으로 이동할 수 있는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관리자의 확인 여부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관리자의 답변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510" name="TextBox 18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QnA</a:t>
            </a:r>
            <a:r>
              <a:t>의 상세 페이지로 관리자가 답변을 달 경우 수정 및 삭제가 불가능 하며</a:t>
            </a:r>
            <a:br/>
            <a:r>
              <a:t>관리자의 답글이 표시된다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캠핑장</a:t>
            </a:r>
          </a:p>
        </p:txBody>
      </p:sp>
      <p:sp>
        <p:nvSpPr>
          <p:cNvPr id="513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캠핑장 찾기</a:t>
            </a:r>
          </a:p>
        </p:txBody>
      </p:sp>
      <p:graphicFrame>
        <p:nvGraphicFramePr>
          <p:cNvPr id="514" name="표 17"/>
          <p:cNvGraphicFramePr/>
          <p:nvPr/>
        </p:nvGraphicFramePr>
        <p:xfrm>
          <a:off x="473075" y="2244356"/>
          <a:ext cx="5622925" cy="20133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35701"/>
                <a:gridCol w="4987224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퀵 메뉴 버튼으로 해당 메뉴를 클릭시 그 페이지로 이동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캠핑장 조건을 통한 검색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자기자신의 위치를 지도로 표시하며 검색결과의 위치를 표시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자신의 위치주변 또는 검색을 통한 캠핑장 리스트 표시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515" name="TextBox 18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전국에 있는 캠핑장을 찾아주는 사이트입니다</a:t>
            </a:r>
            <a:r>
              <a:t>. </a:t>
            </a:r>
            <a:r>
              <a:t>현재 자기 위치에서 가까운</a:t>
            </a:r>
            <a:br/>
            <a:r>
              <a:t>캠핑장을 찾을수 있으며 테마별로 검색이 가능합니다</a:t>
            </a:r>
            <a:r>
              <a:t>.</a:t>
            </a:r>
          </a:p>
        </p:txBody>
      </p:sp>
      <p:grpSp>
        <p:nvGrpSpPr>
          <p:cNvPr id="518" name="그룹 5"/>
          <p:cNvGrpSpPr/>
          <p:nvPr/>
        </p:nvGrpSpPr>
        <p:grpSpPr>
          <a:xfrm>
            <a:off x="6452822" y="1507329"/>
            <a:ext cx="5286884" cy="3868944"/>
            <a:chOff x="0" y="0"/>
            <a:chExt cx="5286883" cy="3868942"/>
          </a:xfrm>
        </p:grpSpPr>
        <p:pic>
          <p:nvPicPr>
            <p:cNvPr id="516" name="그림 2" descr="그림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286884" cy="38689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" name="그림 4" descr="그림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2371" y="207551"/>
              <a:ext cx="2266045" cy="411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9" name="직사각형 11"/>
          <p:cNvSpPr/>
          <p:nvPr/>
        </p:nvSpPr>
        <p:spPr>
          <a:xfrm>
            <a:off x="6792025" y="1675187"/>
            <a:ext cx="2076552" cy="411374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22" name="직사각형 21"/>
          <p:cNvGrpSpPr/>
          <p:nvPr/>
        </p:nvGrpSpPr>
        <p:grpSpPr>
          <a:xfrm>
            <a:off x="6486311" y="1611188"/>
            <a:ext cx="272228" cy="396241"/>
            <a:chOff x="0" y="0"/>
            <a:chExt cx="272226" cy="396240"/>
          </a:xfrm>
        </p:grpSpPr>
        <p:sp>
          <p:nvSpPr>
            <p:cNvPr id="520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21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523" name="직사각형 13"/>
          <p:cNvSpPr/>
          <p:nvPr/>
        </p:nvSpPr>
        <p:spPr>
          <a:xfrm>
            <a:off x="9058926" y="2668736"/>
            <a:ext cx="2688735" cy="2707536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26" name="직사각형 14"/>
          <p:cNvGrpSpPr/>
          <p:nvPr/>
        </p:nvGrpSpPr>
        <p:grpSpPr>
          <a:xfrm>
            <a:off x="8961236" y="2223917"/>
            <a:ext cx="272228" cy="396242"/>
            <a:chOff x="0" y="0"/>
            <a:chExt cx="272226" cy="396240"/>
          </a:xfrm>
        </p:grpSpPr>
        <p:sp>
          <p:nvSpPr>
            <p:cNvPr id="524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25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527" name="직사각형 23"/>
          <p:cNvSpPr/>
          <p:nvPr/>
        </p:nvSpPr>
        <p:spPr>
          <a:xfrm>
            <a:off x="6452822" y="2661781"/>
            <a:ext cx="2598150" cy="1117005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30" name="직사각형 24"/>
          <p:cNvGrpSpPr/>
          <p:nvPr/>
        </p:nvGrpSpPr>
        <p:grpSpPr>
          <a:xfrm>
            <a:off x="6422966" y="2246537"/>
            <a:ext cx="272228" cy="396241"/>
            <a:chOff x="0" y="0"/>
            <a:chExt cx="272226" cy="396240"/>
          </a:xfrm>
        </p:grpSpPr>
        <p:sp>
          <p:nvSpPr>
            <p:cNvPr id="528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29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31" name="직사각형 25"/>
          <p:cNvSpPr/>
          <p:nvPr/>
        </p:nvSpPr>
        <p:spPr>
          <a:xfrm>
            <a:off x="6460776" y="3781559"/>
            <a:ext cx="2598150" cy="156911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34" name="직사각형 26"/>
          <p:cNvGrpSpPr/>
          <p:nvPr/>
        </p:nvGrpSpPr>
        <p:grpSpPr>
          <a:xfrm>
            <a:off x="6176617" y="3710415"/>
            <a:ext cx="272228" cy="396241"/>
            <a:chOff x="0" y="0"/>
            <a:chExt cx="272226" cy="396240"/>
          </a:xfrm>
        </p:grpSpPr>
        <p:sp>
          <p:nvSpPr>
            <p:cNvPr id="532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33" name="4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캠핑장</a:t>
            </a:r>
          </a:p>
        </p:txBody>
      </p:sp>
      <p:sp>
        <p:nvSpPr>
          <p:cNvPr id="537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캠핑장 찾기</a:t>
            </a:r>
          </a:p>
        </p:txBody>
      </p:sp>
      <p:graphicFrame>
        <p:nvGraphicFramePr>
          <p:cNvPr id="538" name="표 17"/>
          <p:cNvGraphicFramePr/>
          <p:nvPr/>
        </p:nvGraphicFramePr>
        <p:xfrm>
          <a:off x="473075" y="2244356"/>
          <a:ext cx="5622925" cy="11772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35701"/>
                <a:gridCol w="4987224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캠핑장 리스트 중 한 개의 캠핑장 클릭 시 지도에 표시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상세페이지 버튼 클릭 시 상세정보를 담은 페이지로 이동</a:t>
                      </a:r>
                      <a:br/>
                      <a:r>
                        <a:t> - </a:t>
                      </a:r>
                      <a:r>
                        <a:t>각 게시판으로 이동하는 버튼과 해당 관련 홈페이지로 </a:t>
                      </a:r>
                      <a:br/>
                      <a:r>
                        <a:t>    </a:t>
                      </a:r>
                      <a:r>
                        <a:t>이동하는 사이트 연결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해당 캠핑장 이름 클릭시 우측 상세페이지 표시 및 해당 마커로 이동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539" name="TextBox 18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캠핑장 리스트 중 한 개를 선택 할 경우 지도에 간단한 정보 및 상세페이지 이동</a:t>
            </a:r>
            <a:br/>
            <a:r>
              <a:t>버튼이 있으며 버튼 클릭 시 상세 정보를 표시하는 페이지로 이동</a:t>
            </a:r>
          </a:p>
        </p:txBody>
      </p:sp>
      <p:pic>
        <p:nvPicPr>
          <p:cNvPr id="540" name="그림 16" descr="그림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9487" y="3690727"/>
            <a:ext cx="4768734" cy="2897467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pic>
        <p:nvPicPr>
          <p:cNvPr id="541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9488" y="935339"/>
            <a:ext cx="4669582" cy="261803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42" name="직사각형 11"/>
          <p:cNvSpPr/>
          <p:nvPr/>
        </p:nvSpPr>
        <p:spPr>
          <a:xfrm>
            <a:off x="9267224" y="2030550"/>
            <a:ext cx="1375071" cy="71265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45" name="직사각형 21"/>
          <p:cNvGrpSpPr/>
          <p:nvPr/>
        </p:nvGrpSpPr>
        <p:grpSpPr>
          <a:xfrm>
            <a:off x="8961508" y="1966551"/>
            <a:ext cx="272228" cy="396241"/>
            <a:chOff x="0" y="0"/>
            <a:chExt cx="272226" cy="396240"/>
          </a:xfrm>
        </p:grpSpPr>
        <p:sp>
          <p:nvSpPr>
            <p:cNvPr id="543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44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546" name="직사각형 20"/>
          <p:cNvSpPr/>
          <p:nvPr/>
        </p:nvSpPr>
        <p:spPr>
          <a:xfrm>
            <a:off x="6479487" y="3690725"/>
            <a:ext cx="4802221" cy="2897466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49" name="직사각형 22"/>
          <p:cNvGrpSpPr/>
          <p:nvPr/>
        </p:nvGrpSpPr>
        <p:grpSpPr>
          <a:xfrm>
            <a:off x="6173773" y="3626729"/>
            <a:ext cx="272228" cy="396241"/>
            <a:chOff x="0" y="0"/>
            <a:chExt cx="272226" cy="396240"/>
          </a:xfrm>
        </p:grpSpPr>
        <p:sp>
          <p:nvSpPr>
            <p:cNvPr id="547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48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50" name="직사각형 11"/>
          <p:cNvSpPr/>
          <p:nvPr/>
        </p:nvSpPr>
        <p:spPr>
          <a:xfrm>
            <a:off x="7775331" y="2850871"/>
            <a:ext cx="560796" cy="24335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53" name="직사각형 22"/>
          <p:cNvGrpSpPr/>
          <p:nvPr/>
        </p:nvGrpSpPr>
        <p:grpSpPr>
          <a:xfrm>
            <a:off x="7539148" y="2510982"/>
            <a:ext cx="272228" cy="396241"/>
            <a:chOff x="0" y="0"/>
            <a:chExt cx="272226" cy="396240"/>
          </a:xfrm>
        </p:grpSpPr>
        <p:sp>
          <p:nvSpPr>
            <p:cNvPr id="551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52" name="3"/>
            <p:cNvSpPr txBox="1"/>
            <p:nvPr/>
          </p:nvSpPr>
          <p:spPr>
            <a:xfrm>
              <a:off x="45719" y="-1"/>
              <a:ext cx="180788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회원정보</a:t>
            </a:r>
          </a:p>
        </p:txBody>
      </p:sp>
      <p:sp>
        <p:nvSpPr>
          <p:cNvPr id="556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닉네임 수정</a:t>
            </a:r>
          </a:p>
        </p:txBody>
      </p:sp>
      <p:graphicFrame>
        <p:nvGraphicFramePr>
          <p:cNvPr id="557" name="표 17"/>
          <p:cNvGraphicFramePr/>
          <p:nvPr/>
        </p:nvGraphicFramePr>
        <p:xfrm>
          <a:off x="473075" y="2244356"/>
          <a:ext cx="5971793" cy="11772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75142"/>
                <a:gridCol w="52966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닉네임을 수정할 수 있는 기능으로 중복확인 후 수정 가능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t>비밀번호변경 </a:t>
                      </a:r>
                      <a:r>
                        <a:t>: </a:t>
                      </a:r>
                      <a:r>
                        <a:t>비밀번호를 수정할 수 있는 기능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t>수정하기 </a:t>
                      </a:r>
                      <a:r>
                        <a:t>: </a:t>
                      </a:r>
                      <a:r>
                        <a:t>수정된 닉네임으로 변경 </a:t>
                      </a:r>
                      <a:r>
                        <a:t>(</a:t>
                      </a:r>
                      <a:r>
                        <a:t>수정완료 시 로그아웃됨</a:t>
                      </a:r>
                      <a:r>
                        <a:t>)</a:t>
                      </a:r>
                      <a:br/>
                      <a:r>
                        <a:t>- </a:t>
                      </a:r>
                      <a:r>
                        <a:t>탈퇴하기 </a:t>
                      </a:r>
                      <a:r>
                        <a:t>: </a:t>
                      </a:r>
                      <a:r>
                        <a:t>회원탈퇴 기능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558" name="TextBox 18"/>
          <p:cNvSpPr txBox="1"/>
          <p:nvPr/>
        </p:nvSpPr>
        <p:spPr>
          <a:xfrm>
            <a:off x="649188" y="1507329"/>
            <a:ext cx="5749960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마이페이지의 화면으로 닉네임 수정</a:t>
            </a:r>
            <a:r>
              <a:t>, </a:t>
            </a:r>
            <a:r>
              <a:t>비밀번호 수정</a:t>
            </a:r>
            <a:r>
              <a:t>, </a:t>
            </a:r>
            <a:r>
              <a:t>회원탈퇴 기능이 있다</a:t>
            </a:r>
            <a:r>
              <a:t>.</a:t>
            </a:r>
          </a:p>
        </p:txBody>
      </p:sp>
      <p:pic>
        <p:nvPicPr>
          <p:cNvPr id="559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14853" t="0" r="19557" b="0"/>
          <a:stretch>
            <a:fillRect/>
          </a:stretch>
        </p:blipFill>
        <p:spPr>
          <a:xfrm>
            <a:off x="6575259" y="1140580"/>
            <a:ext cx="5049308" cy="337427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직사각형 10"/>
          <p:cNvSpPr/>
          <p:nvPr/>
        </p:nvSpPr>
        <p:spPr>
          <a:xfrm>
            <a:off x="9964763" y="3744836"/>
            <a:ext cx="1465236" cy="355363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63" name="직사각형 13"/>
          <p:cNvGrpSpPr/>
          <p:nvPr/>
        </p:nvGrpSpPr>
        <p:grpSpPr>
          <a:xfrm>
            <a:off x="9647595" y="3376364"/>
            <a:ext cx="272228" cy="396241"/>
            <a:chOff x="0" y="0"/>
            <a:chExt cx="272226" cy="396240"/>
          </a:xfrm>
        </p:grpSpPr>
        <p:sp>
          <p:nvSpPr>
            <p:cNvPr id="561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62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64" name="직사각형 14"/>
          <p:cNvSpPr/>
          <p:nvPr/>
        </p:nvSpPr>
        <p:spPr>
          <a:xfrm>
            <a:off x="7859597" y="2797411"/>
            <a:ext cx="3237029" cy="355364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67" name="직사각형 15"/>
          <p:cNvGrpSpPr/>
          <p:nvPr/>
        </p:nvGrpSpPr>
        <p:grpSpPr>
          <a:xfrm>
            <a:off x="7525840" y="2447346"/>
            <a:ext cx="272228" cy="396242"/>
            <a:chOff x="0" y="0"/>
            <a:chExt cx="272226" cy="396240"/>
          </a:xfrm>
        </p:grpSpPr>
        <p:sp>
          <p:nvSpPr>
            <p:cNvPr id="565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66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pic>
        <p:nvPicPr>
          <p:cNvPr id="568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rcRect l="29474" t="0" r="31167" b="73788"/>
          <a:stretch>
            <a:fillRect/>
          </a:stretch>
        </p:blipFill>
        <p:spPr>
          <a:xfrm>
            <a:off x="8143875" y="1151617"/>
            <a:ext cx="2066925" cy="585474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직사각형 16"/>
          <p:cNvSpPr/>
          <p:nvPr/>
        </p:nvSpPr>
        <p:spPr>
          <a:xfrm>
            <a:off x="8129203" y="1123662"/>
            <a:ext cx="2148272" cy="613429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570" name="연결선: 꺾임 6"/>
          <p:cNvCxnSpPr>
            <a:stCxn id="564" idx="0"/>
            <a:endCxn id="569" idx="0"/>
          </p:cNvCxnSpPr>
          <p:nvPr/>
        </p:nvCxnSpPr>
        <p:spPr>
          <a:xfrm flipH="1" flipV="1">
            <a:off x="9207500" y="1435100"/>
            <a:ext cx="266700" cy="1536700"/>
          </a:xfrm>
          <a:prstGeom prst="bentConnector4">
            <a:avLst>
              <a:gd name="adj1" fmla="val -709523"/>
              <a:gd name="adj2" fmla="val 50413"/>
            </a:avLst>
          </a:prstGeom>
          <a:ln w="28575">
            <a:solidFill>
              <a:srgbClr val="FF0000"/>
            </a:solidFill>
            <a:prstDash val="dash"/>
            <a:miter/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7"/>
          <p:cNvSpPr txBox="1"/>
          <p:nvPr/>
        </p:nvSpPr>
        <p:spPr>
          <a:xfrm>
            <a:off x="381453" y="62144"/>
            <a:ext cx="2575669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메인페이지</a:t>
            </a:r>
          </a:p>
        </p:txBody>
      </p:sp>
      <p:sp>
        <p:nvSpPr>
          <p:cNvPr id="111" name="TextBox 19"/>
          <p:cNvSpPr txBox="1"/>
          <p:nvPr/>
        </p:nvSpPr>
        <p:spPr>
          <a:xfrm>
            <a:off x="518796" y="984109"/>
            <a:ext cx="2438327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메인페이지 </a:t>
            </a:r>
          </a:p>
        </p:txBody>
      </p:sp>
      <p:grpSp>
        <p:nvGrpSpPr>
          <p:cNvPr id="114" name="그룹 10"/>
          <p:cNvGrpSpPr/>
          <p:nvPr/>
        </p:nvGrpSpPr>
        <p:grpSpPr>
          <a:xfrm>
            <a:off x="5779814" y="1251505"/>
            <a:ext cx="5915378" cy="4746363"/>
            <a:chOff x="0" y="0"/>
            <a:chExt cx="5915376" cy="4746361"/>
          </a:xfrm>
        </p:grpSpPr>
        <p:pic>
          <p:nvPicPr>
            <p:cNvPr id="112" name="그림 22" descr="그림 22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77348" b="0"/>
            <a:stretch>
              <a:fillRect/>
            </a:stretch>
          </p:blipFill>
          <p:spPr>
            <a:xfrm>
              <a:off x="-1" y="0"/>
              <a:ext cx="1795813" cy="4746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그림 9" descr="그림 9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5241" t="0" r="0" b="0"/>
            <a:stretch>
              <a:fillRect/>
            </a:stretch>
          </p:blipFill>
          <p:spPr>
            <a:xfrm>
              <a:off x="781444" y="0"/>
              <a:ext cx="5133933" cy="4746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5" name="TextBox 26"/>
          <p:cNvSpPr txBox="1"/>
          <p:nvPr/>
        </p:nvSpPr>
        <p:spPr>
          <a:xfrm>
            <a:off x="482147" y="1507329"/>
            <a:ext cx="5251948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NG</a:t>
            </a:r>
            <a:r>
              <a:t>캠핑의 메인 페이지입니다</a:t>
            </a:r>
            <a:r>
              <a:t>. </a:t>
            </a:r>
            <a:r>
              <a:t>처음 접속 시 이러한 화면을 볼 수 있습니다</a:t>
            </a:r>
            <a:r>
              <a:t>.</a:t>
            </a:r>
          </a:p>
        </p:txBody>
      </p:sp>
      <p:sp>
        <p:nvSpPr>
          <p:cNvPr id="116" name="직사각형 14"/>
          <p:cNvSpPr/>
          <p:nvPr/>
        </p:nvSpPr>
        <p:spPr>
          <a:xfrm>
            <a:off x="9676882" y="1306789"/>
            <a:ext cx="1983784" cy="369614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19" name="직사각형 15"/>
          <p:cNvGrpSpPr/>
          <p:nvPr/>
        </p:nvGrpSpPr>
        <p:grpSpPr>
          <a:xfrm>
            <a:off x="9279445" y="1107325"/>
            <a:ext cx="272228" cy="396241"/>
            <a:chOff x="0" y="0"/>
            <a:chExt cx="272226" cy="396240"/>
          </a:xfrm>
        </p:grpSpPr>
        <p:sp>
          <p:nvSpPr>
            <p:cNvPr id="117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118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20" name="직사각형 38"/>
          <p:cNvSpPr/>
          <p:nvPr/>
        </p:nvSpPr>
        <p:spPr>
          <a:xfrm>
            <a:off x="6994070" y="3985414"/>
            <a:ext cx="3835966" cy="1423495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23" name="직사각형 39"/>
          <p:cNvGrpSpPr/>
          <p:nvPr/>
        </p:nvGrpSpPr>
        <p:grpSpPr>
          <a:xfrm>
            <a:off x="6596633" y="3785949"/>
            <a:ext cx="272228" cy="396241"/>
            <a:chOff x="0" y="0"/>
            <a:chExt cx="272226" cy="396240"/>
          </a:xfrm>
        </p:grpSpPr>
        <p:sp>
          <p:nvSpPr>
            <p:cNvPr id="121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122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aphicFrame>
        <p:nvGraphicFramePr>
          <p:cNvPr id="124" name="표 17"/>
          <p:cNvGraphicFramePr/>
          <p:nvPr/>
        </p:nvGraphicFramePr>
        <p:xfrm>
          <a:off x="635321" y="2455311"/>
          <a:ext cx="5019285" cy="271492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44027"/>
                <a:gridCol w="4275256"/>
              </a:tblGrid>
              <a:tr h="45836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154053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메인페이지 메뉴입니다</a:t>
                      </a:r>
                      <a:r>
                        <a:t>.</a:t>
                      </a:r>
                    </a:p>
                    <a:p>
                      <a:pPr algn="l">
                        <a:defRPr sz="10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Home : </a:t>
                      </a:r>
                      <a:r>
                        <a:t>메인페이지로 이동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t>캠핑장 </a:t>
                      </a:r>
                      <a:r>
                        <a:t>: </a:t>
                      </a:r>
                      <a:r>
                        <a:t>캠핑장 메뉴화면으로 이동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t>캠핑톡 </a:t>
                      </a:r>
                      <a:r>
                        <a:t>: </a:t>
                      </a:r>
                      <a:r>
                        <a:t>게시판 화면으로 이동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t>회원가입 </a:t>
                      </a:r>
                      <a:r>
                        <a:t>: </a:t>
                      </a:r>
                      <a:r>
                        <a:t>회원가입 페이지로 이동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t>로그인 </a:t>
                      </a:r>
                      <a:r>
                        <a:t>: </a:t>
                      </a:r>
                      <a:r>
                        <a:t>로그인 페이지로 이동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71602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무작위로 뜨는 캠핑장 사진을 슬라이드로 볼 수 있습니다</a:t>
                      </a:r>
                      <a:r>
                        <a:t>.</a:t>
                      </a:r>
                    </a:p>
                    <a:p>
                      <a:pPr algn="l"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클릭시 해당 캠핑장의 홈페이지로 이동합니다.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5995" y="2196731"/>
            <a:ext cx="4142456" cy="1509037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회원정보</a:t>
            </a:r>
          </a:p>
        </p:txBody>
      </p:sp>
      <p:sp>
        <p:nvSpPr>
          <p:cNvPr id="574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비밀번호 변경</a:t>
            </a:r>
          </a:p>
        </p:txBody>
      </p:sp>
      <p:graphicFrame>
        <p:nvGraphicFramePr>
          <p:cNvPr id="575" name="표 17"/>
          <p:cNvGraphicFramePr/>
          <p:nvPr/>
        </p:nvGraphicFramePr>
        <p:xfrm>
          <a:off x="473075" y="2244356"/>
          <a:ext cx="5971793" cy="11772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75142"/>
                <a:gridCol w="52966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영어 소문자</a:t>
                      </a:r>
                      <a:r>
                        <a:t>, </a:t>
                      </a:r>
                      <a:r>
                        <a:t>특수문자</a:t>
                      </a:r>
                      <a:r>
                        <a:t>, </a:t>
                      </a:r>
                      <a:r>
                        <a:t>숫자</a:t>
                      </a:r>
                      <a:r>
                        <a:t>1</a:t>
                      </a:r>
                      <a:r>
                        <a:t>개를 포함한 </a:t>
                      </a:r>
                      <a:r>
                        <a:t>8~15</a:t>
                      </a:r>
                      <a:r>
                        <a:t>자리 입력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수정된 비밀번호를 변경해주는 버튼으로 클릭 시 로그아웃이 되며 다시 로그인을 진행 할 경우 바뀐 비밀번호로 로그인 가능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576" name="TextBox 18"/>
          <p:cNvSpPr txBox="1"/>
          <p:nvPr/>
        </p:nvSpPr>
        <p:spPr>
          <a:xfrm>
            <a:off x="649187" y="1507329"/>
            <a:ext cx="6410744" cy="776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비밀번호 변경 버튼 클릭 시 나오는 페이지로 비밀번호 및 비밀번호 확인창에</a:t>
            </a:r>
            <a:r>
              <a:t> </a:t>
            </a:r>
            <a:r>
              <a:t>영어 소문자</a:t>
            </a:r>
            <a:r>
              <a:t>, </a:t>
            </a:r>
            <a:r>
              <a:t>특수문자</a:t>
            </a:r>
            <a:r>
              <a:t>, </a:t>
            </a:r>
            <a:r>
              <a:t>숫자</a:t>
            </a:r>
            <a:r>
              <a:t>1</a:t>
            </a:r>
            <a:r>
              <a:t>개를 포함한 상태로</a:t>
            </a:r>
            <a:r>
              <a:t> 8</a:t>
            </a:r>
            <a:r>
              <a:t>자리 이상 </a:t>
            </a:r>
            <a:r>
              <a:t>15</a:t>
            </a:r>
            <a:r>
              <a:t>자리 이하로 입력해야 합니다</a:t>
            </a:r>
            <a:r>
              <a:t>. </a:t>
            </a:r>
            <a:br/>
            <a:r>
              <a:t>입력 후 수정하기 버튼 클릭 시 로그아웃이 되며 바뀐 비밀번호로 로그인이 가능합니다</a:t>
            </a:r>
            <a:r>
              <a:t>.</a:t>
            </a:r>
          </a:p>
        </p:txBody>
      </p:sp>
      <p:sp>
        <p:nvSpPr>
          <p:cNvPr id="577" name="직사각형 14"/>
          <p:cNvSpPr/>
          <p:nvPr/>
        </p:nvSpPr>
        <p:spPr>
          <a:xfrm>
            <a:off x="7364297" y="2647950"/>
            <a:ext cx="3351329" cy="514350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80" name="직사각형 15"/>
          <p:cNvGrpSpPr/>
          <p:nvPr/>
        </p:nvGrpSpPr>
        <p:grpSpPr>
          <a:xfrm>
            <a:off x="10032631" y="3036431"/>
            <a:ext cx="272228" cy="396241"/>
            <a:chOff x="0" y="0"/>
            <a:chExt cx="272226" cy="396240"/>
          </a:xfrm>
        </p:grpSpPr>
        <p:sp>
          <p:nvSpPr>
            <p:cNvPr id="578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79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81" name="직사각형 16"/>
          <p:cNvSpPr/>
          <p:nvPr/>
        </p:nvSpPr>
        <p:spPr>
          <a:xfrm>
            <a:off x="10334624" y="3234551"/>
            <a:ext cx="676276" cy="194449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84" name="직사각형 19"/>
          <p:cNvGrpSpPr/>
          <p:nvPr/>
        </p:nvGrpSpPr>
        <p:grpSpPr>
          <a:xfrm>
            <a:off x="7195995" y="2198499"/>
            <a:ext cx="272228" cy="396241"/>
            <a:chOff x="0" y="0"/>
            <a:chExt cx="272226" cy="396240"/>
          </a:xfrm>
        </p:grpSpPr>
        <p:sp>
          <p:nvSpPr>
            <p:cNvPr id="582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83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9989" y="1816509"/>
            <a:ext cx="4826211" cy="3534162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회원정보</a:t>
            </a:r>
          </a:p>
        </p:txBody>
      </p:sp>
      <p:sp>
        <p:nvSpPr>
          <p:cNvPr id="588" name="TextBox 12"/>
          <p:cNvSpPr txBox="1"/>
          <p:nvPr/>
        </p:nvSpPr>
        <p:spPr>
          <a:xfrm>
            <a:off x="518795" y="984109"/>
            <a:ext cx="29536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탈퇴하기</a:t>
            </a:r>
          </a:p>
        </p:txBody>
      </p:sp>
      <p:graphicFrame>
        <p:nvGraphicFramePr>
          <p:cNvPr id="589" name="표 17"/>
          <p:cNvGraphicFramePr/>
          <p:nvPr/>
        </p:nvGraphicFramePr>
        <p:xfrm>
          <a:off x="473075" y="2244356"/>
          <a:ext cx="5971793" cy="11772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75142"/>
                <a:gridCol w="5449489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41175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회원가입시 입력했던 비밀번호 입력 칸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41801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버튼 클릭 시 회원탈퇴가 진행되며 해당 아이디로 로그인시 탈퇴된 회원 표시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590" name="TextBox 18"/>
          <p:cNvSpPr txBox="1"/>
          <p:nvPr/>
        </p:nvSpPr>
        <p:spPr>
          <a:xfrm>
            <a:off x="649187" y="1507329"/>
            <a:ext cx="6410744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탈퇴하기 버튼 클릭 시 나오는 페이지로</a:t>
            </a:r>
            <a:r>
              <a:t> </a:t>
            </a:r>
            <a:r>
              <a:t>비밀번호 입력 후 회원탈퇴 버튼을 클릭 할 경우</a:t>
            </a:r>
            <a:br/>
            <a:r>
              <a:t>탈퇴가 진행됩니다</a:t>
            </a:r>
            <a:r>
              <a:t>. </a:t>
            </a:r>
            <a:r>
              <a:t>또한 탈퇴 시 로그인이 불가능합니다</a:t>
            </a:r>
            <a:r>
              <a:t>.</a:t>
            </a:r>
          </a:p>
        </p:txBody>
      </p:sp>
      <p:sp>
        <p:nvSpPr>
          <p:cNvPr id="591" name="직사각형 14"/>
          <p:cNvSpPr/>
          <p:nvPr/>
        </p:nvSpPr>
        <p:spPr>
          <a:xfrm>
            <a:off x="7105650" y="4343400"/>
            <a:ext cx="3248025" cy="323850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94" name="직사각형 19"/>
          <p:cNvGrpSpPr/>
          <p:nvPr/>
        </p:nvGrpSpPr>
        <p:grpSpPr>
          <a:xfrm>
            <a:off x="6833423" y="3919973"/>
            <a:ext cx="272228" cy="396241"/>
            <a:chOff x="0" y="0"/>
            <a:chExt cx="272226" cy="396240"/>
          </a:xfrm>
        </p:grpSpPr>
        <p:sp>
          <p:nvSpPr>
            <p:cNvPr id="592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93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595" name="직사각형 13"/>
          <p:cNvSpPr/>
          <p:nvPr/>
        </p:nvSpPr>
        <p:spPr>
          <a:xfrm>
            <a:off x="10115550" y="4714875"/>
            <a:ext cx="981075" cy="438150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98" name="직사각형 20"/>
          <p:cNvGrpSpPr/>
          <p:nvPr/>
        </p:nvGrpSpPr>
        <p:grpSpPr>
          <a:xfrm>
            <a:off x="9776648" y="4666773"/>
            <a:ext cx="272228" cy="396241"/>
            <a:chOff x="0" y="0"/>
            <a:chExt cx="272226" cy="396240"/>
          </a:xfrm>
        </p:grpSpPr>
        <p:sp>
          <p:nvSpPr>
            <p:cNvPr id="596" name="직사각형"/>
            <p:cNvSpPr/>
            <p:nvPr/>
          </p:nvSpPr>
          <p:spPr>
            <a:xfrm>
              <a:off x="0" y="36195"/>
              <a:ext cx="272227" cy="323850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597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7"/>
          <p:cNvSpPr txBox="1"/>
          <p:nvPr/>
        </p:nvSpPr>
        <p:spPr>
          <a:xfrm>
            <a:off x="381452" y="62144"/>
            <a:ext cx="2333444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메인페이지</a:t>
            </a:r>
          </a:p>
        </p:txBody>
      </p:sp>
      <p:sp>
        <p:nvSpPr>
          <p:cNvPr id="127" name="TextBox 19"/>
          <p:cNvSpPr txBox="1"/>
          <p:nvPr/>
        </p:nvSpPr>
        <p:spPr>
          <a:xfrm>
            <a:off x="518796" y="984109"/>
            <a:ext cx="2438327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메인페이지 </a:t>
            </a:r>
          </a:p>
        </p:txBody>
      </p:sp>
      <p:graphicFrame>
        <p:nvGraphicFramePr>
          <p:cNvPr id="128" name="표 17"/>
          <p:cNvGraphicFramePr/>
          <p:nvPr/>
        </p:nvGraphicFramePr>
        <p:xfrm>
          <a:off x="660721" y="2760111"/>
          <a:ext cx="5019285" cy="106779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44027"/>
                <a:gridCol w="4275256"/>
              </a:tblGrid>
              <a:tr h="197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27926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캠피장 찾기로 이동할 수 있는 메뉴입니다</a:t>
                      </a:r>
                      <a:r>
                        <a:t>.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129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2062" y="1082612"/>
            <a:ext cx="4432217" cy="1605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그림 11" descr="그림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8201" y="2681896"/>
            <a:ext cx="4432217" cy="1220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그림 13" descr="그림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38875" y="3902554"/>
            <a:ext cx="4457800" cy="1421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그림 18" descr="그림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8875" y="5323663"/>
            <a:ext cx="4451543" cy="101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직사각형 17"/>
          <p:cNvSpPr/>
          <p:nvPr/>
        </p:nvSpPr>
        <p:spPr>
          <a:xfrm>
            <a:off x="7194436" y="2473838"/>
            <a:ext cx="486152" cy="243954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직사각형 20"/>
          <p:cNvSpPr/>
          <p:nvPr/>
        </p:nvSpPr>
        <p:spPr>
          <a:xfrm>
            <a:off x="10146220" y="3511379"/>
            <a:ext cx="486152" cy="243954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직사각형 21"/>
          <p:cNvSpPr/>
          <p:nvPr/>
        </p:nvSpPr>
        <p:spPr>
          <a:xfrm>
            <a:off x="7186842" y="5048210"/>
            <a:ext cx="486152" cy="243954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직사각형 22"/>
          <p:cNvSpPr/>
          <p:nvPr/>
        </p:nvSpPr>
        <p:spPr>
          <a:xfrm>
            <a:off x="10146218" y="6153627"/>
            <a:ext cx="486152" cy="243954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39" name="직사각형 23"/>
          <p:cNvGrpSpPr/>
          <p:nvPr/>
        </p:nvGrpSpPr>
        <p:grpSpPr>
          <a:xfrm>
            <a:off x="6804887" y="2167804"/>
            <a:ext cx="272228" cy="396241"/>
            <a:chOff x="0" y="0"/>
            <a:chExt cx="272226" cy="396240"/>
          </a:xfrm>
        </p:grpSpPr>
        <p:sp>
          <p:nvSpPr>
            <p:cNvPr id="137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138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40" name="TextBox 29"/>
          <p:cNvSpPr txBox="1"/>
          <p:nvPr/>
        </p:nvSpPr>
        <p:spPr>
          <a:xfrm>
            <a:off x="482147" y="1507329"/>
            <a:ext cx="5251948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NG</a:t>
            </a:r>
            <a:r>
              <a:t>캠핑의 메인 페이지입니다</a:t>
            </a:r>
            <a:r>
              <a:t>. </a:t>
            </a:r>
            <a:r>
              <a:t>처음 접속 시 이러한 화면을 볼 수 있습니다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7"/>
          <p:cNvSpPr txBox="1"/>
          <p:nvPr/>
        </p:nvSpPr>
        <p:spPr>
          <a:xfrm>
            <a:off x="381454" y="62144"/>
            <a:ext cx="2045094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회원가입</a:t>
            </a:r>
          </a:p>
        </p:txBody>
      </p:sp>
      <p:sp>
        <p:nvSpPr>
          <p:cNvPr id="143" name="TextBox 19"/>
          <p:cNvSpPr txBox="1"/>
          <p:nvPr/>
        </p:nvSpPr>
        <p:spPr>
          <a:xfrm>
            <a:off x="518796" y="984109"/>
            <a:ext cx="2438327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메인페이지 </a:t>
            </a:r>
          </a:p>
        </p:txBody>
      </p:sp>
      <p:graphicFrame>
        <p:nvGraphicFramePr>
          <p:cNvPr id="144" name="표 17"/>
          <p:cNvGraphicFramePr/>
          <p:nvPr/>
        </p:nvGraphicFramePr>
        <p:xfrm>
          <a:off x="635321" y="2455311"/>
          <a:ext cx="5019285" cy="8706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44027"/>
                <a:gridCol w="4275256"/>
              </a:tblGrid>
              <a:tr h="197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27926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현재 </a:t>
                      </a:r>
                      <a:r>
                        <a:t>NG</a:t>
                      </a:r>
                      <a:r>
                        <a:t>캠핑에서 다루고 있는 캠핑장유형별 개수입니다</a:t>
                      </a:r>
                      <a:r>
                        <a:t>.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197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NG</a:t>
                      </a:r>
                      <a:r>
                        <a:t>캠핑의 게시판별 최신글 </a:t>
                      </a:r>
                      <a:r>
                        <a:t>10</a:t>
                      </a:r>
                      <a:r>
                        <a:t>개를 표시합니다</a:t>
                      </a:r>
                      <a:r>
                        <a:t>.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19713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3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이밖의 연락을 할 수 있는 매체들입니다</a:t>
                      </a:r>
                      <a:r>
                        <a:t>.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145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1080578"/>
            <a:ext cx="5019284" cy="527024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직사각형 14"/>
          <p:cNvSpPr/>
          <p:nvPr/>
        </p:nvSpPr>
        <p:spPr>
          <a:xfrm>
            <a:off x="6280358" y="1265692"/>
            <a:ext cx="4523766" cy="2303130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9" name="직사각형 18"/>
          <p:cNvGrpSpPr/>
          <p:nvPr/>
        </p:nvGrpSpPr>
        <p:grpSpPr>
          <a:xfrm>
            <a:off x="5913658" y="1047599"/>
            <a:ext cx="272228" cy="396241"/>
            <a:chOff x="0" y="0"/>
            <a:chExt cx="272226" cy="396240"/>
          </a:xfrm>
        </p:grpSpPr>
        <p:sp>
          <p:nvSpPr>
            <p:cNvPr id="147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148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50" name="직사각형 20"/>
          <p:cNvSpPr/>
          <p:nvPr/>
        </p:nvSpPr>
        <p:spPr>
          <a:xfrm>
            <a:off x="6273358" y="3694739"/>
            <a:ext cx="4523766" cy="1436555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직사각형 21"/>
          <p:cNvSpPr/>
          <p:nvPr/>
        </p:nvSpPr>
        <p:spPr>
          <a:xfrm>
            <a:off x="6280358" y="5345707"/>
            <a:ext cx="4523766" cy="930806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54" name="직사각형 23"/>
          <p:cNvGrpSpPr/>
          <p:nvPr/>
        </p:nvGrpSpPr>
        <p:grpSpPr>
          <a:xfrm>
            <a:off x="5838964" y="3548383"/>
            <a:ext cx="272228" cy="396241"/>
            <a:chOff x="0" y="0"/>
            <a:chExt cx="272226" cy="396240"/>
          </a:xfrm>
        </p:grpSpPr>
        <p:sp>
          <p:nvSpPr>
            <p:cNvPr id="152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153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57" name="직사각형 24"/>
          <p:cNvGrpSpPr/>
          <p:nvPr/>
        </p:nvGrpSpPr>
        <p:grpSpPr>
          <a:xfrm>
            <a:off x="5902723" y="5117334"/>
            <a:ext cx="272228" cy="396242"/>
            <a:chOff x="0" y="0"/>
            <a:chExt cx="272226" cy="396240"/>
          </a:xfrm>
        </p:grpSpPr>
        <p:sp>
          <p:nvSpPr>
            <p:cNvPr id="155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156" name="3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58" name="TextBox 25"/>
          <p:cNvSpPr txBox="1"/>
          <p:nvPr/>
        </p:nvSpPr>
        <p:spPr>
          <a:xfrm>
            <a:off x="482147" y="1507329"/>
            <a:ext cx="5251948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NG</a:t>
            </a:r>
            <a:r>
              <a:t>캠핑의 메인 페이지입니다</a:t>
            </a:r>
            <a:r>
              <a:t>. </a:t>
            </a:r>
            <a:r>
              <a:t>처음 접속 시 이러한 화면을 볼 수 있습니다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회원가입</a:t>
            </a:r>
          </a:p>
        </p:txBody>
      </p:sp>
      <p:pic>
        <p:nvPicPr>
          <p:cNvPr id="161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3624" y="968365"/>
            <a:ext cx="4974908" cy="56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회원가입 페이지 </a:t>
            </a:r>
          </a:p>
        </p:txBody>
      </p:sp>
      <p:sp>
        <p:nvSpPr>
          <p:cNvPr id="163" name="TextBox 13"/>
          <p:cNvSpPr txBox="1"/>
          <p:nvPr/>
        </p:nvSpPr>
        <p:spPr>
          <a:xfrm>
            <a:off x="649189" y="1507329"/>
            <a:ext cx="443503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NG</a:t>
            </a:r>
            <a:r>
              <a:t>캠핑 회원가입 페이지 입니다</a:t>
            </a:r>
            <a:r>
              <a:t>. </a:t>
            </a:r>
            <a:r>
              <a:t>회원가입에</a:t>
            </a:r>
            <a:r>
              <a:t> </a:t>
            </a:r>
            <a:r>
              <a:t>충족이 되는 </a:t>
            </a:r>
            <a:br/>
            <a:r>
              <a:t>조건을 만족해야 가입이 가능합니다</a:t>
            </a:r>
            <a:r>
              <a:t>.</a:t>
            </a:r>
          </a:p>
        </p:txBody>
      </p:sp>
      <p:graphicFrame>
        <p:nvGraphicFramePr>
          <p:cNvPr id="164" name="표 17"/>
          <p:cNvGraphicFramePr/>
          <p:nvPr/>
        </p:nvGraphicFramePr>
        <p:xfrm>
          <a:off x="473076" y="2067162"/>
          <a:ext cx="5642570" cy="392834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2874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364090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회원가입을 위한 페이지입니다</a:t>
                      </a:r>
                      <a:r>
                        <a:t>.</a:t>
                      </a:r>
                    </a:p>
                    <a:p>
                      <a:pPr algn="l">
                        <a:defRPr sz="10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</a:p>
                    <a:p>
                      <a:pPr algn="l">
                        <a:defRPr b="1"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- </a:t>
                      </a:r>
                      <a:r>
                        <a:rPr b="0"/>
                        <a:t>아이디 </a:t>
                      </a:r>
                      <a:br>
                        <a:rPr b="0"/>
                      </a:b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   1. 6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자 이상 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12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자리 이하</a:t>
                      </a:r>
                      <a:b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</a:b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   2. 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특수문자 금지</a:t>
                      </a:r>
                      <a:endParaRPr>
                        <a:latin typeface="인터파크고딕 L"/>
                        <a:ea typeface="인터파크고딕 L"/>
                        <a:cs typeface="인터파크고딕 L"/>
                        <a:sym typeface="인터파크고딕 L"/>
                      </a:endParaRPr>
                    </a:p>
                    <a:p>
                      <a:pPr algn="l">
                        <a:defRPr sz="10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</a:p>
                    <a:p>
                      <a:pPr algn="l">
                        <a:defRPr b="1"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- </a:t>
                      </a:r>
                      <a:r>
                        <a:rPr b="0"/>
                        <a:t>비밀번호</a:t>
                      </a:r>
                      <a:r>
                        <a:t> </a:t>
                      </a:r>
                      <a:br/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   1. 8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자 이상 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15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자리 이하</a:t>
                      </a:r>
                      <a:b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</a:b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   2. 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특수문자 허용</a:t>
                      </a:r>
                      <a:endParaRPr>
                        <a:latin typeface="인터파크고딕 L"/>
                        <a:ea typeface="인터파크고딕 L"/>
                        <a:cs typeface="인터파크고딕 L"/>
                        <a:sym typeface="인터파크고딕 L"/>
                      </a:endParaRP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   3. </a:t>
                      </a:r>
                      <a:r>
                        <a:t>영어 소문자</a:t>
                      </a:r>
                      <a:r>
                        <a:t>, </a:t>
                      </a:r>
                      <a:r>
                        <a:t>숫자</a:t>
                      </a:r>
                      <a:r>
                        <a:t>, </a:t>
                      </a:r>
                      <a:r>
                        <a:t>특수문자를 포함한 </a:t>
                      </a:r>
                      <a:r>
                        <a:t>15</a:t>
                      </a:r>
                      <a:r>
                        <a:t>자 이하</a:t>
                      </a:r>
                    </a:p>
                    <a:p>
                      <a:pPr algn="l">
                        <a:defRPr sz="10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rPr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이름</a:t>
                      </a:r>
                      <a:endParaRPr>
                        <a:latin typeface="에스코어 드림 6 Bold"/>
                        <a:ea typeface="에스코어 드림 6 Bold"/>
                        <a:cs typeface="에스코어 드림 6 Bold"/>
                        <a:sym typeface="에스코어 드림 6 Bold"/>
                      </a:endParaRP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   1. </a:t>
                      </a:r>
                      <a:r>
                        <a:t>한글 </a:t>
                      </a:r>
                      <a:r>
                        <a:t>4</a:t>
                      </a:r>
                      <a:r>
                        <a:t>글자까지 가능</a:t>
                      </a:r>
                    </a:p>
                    <a:p>
                      <a:pPr algn="l">
                        <a:defRPr sz="10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rPr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닉네임 </a:t>
                      </a:r>
                      <a:endParaRPr>
                        <a:latin typeface="에스코어 드림 6 Bold"/>
                        <a:ea typeface="에스코어 드림 6 Bold"/>
                        <a:cs typeface="에스코어 드림 6 Bold"/>
                        <a:sym typeface="에스코어 드림 6 Bold"/>
                      </a:endParaRP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   1. </a:t>
                      </a:r>
                      <a:r>
                        <a:t>닉네임 중복확인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   2. 2</a:t>
                      </a:r>
                      <a:r>
                        <a:t>자 이상 </a:t>
                      </a:r>
                      <a:r>
                        <a:t>10</a:t>
                      </a:r>
                      <a:r>
                        <a:t>자 이하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   3. </a:t>
                      </a:r>
                      <a:r>
                        <a:t>한글</a:t>
                      </a:r>
                      <a:r>
                        <a:t>, </a:t>
                      </a:r>
                      <a:r>
                        <a:t>영어</a:t>
                      </a:r>
                      <a:r>
                        <a:t> </a:t>
                      </a:r>
                      <a:r>
                        <a:t>허용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165" name="직사각형 15"/>
          <p:cNvSpPr/>
          <p:nvPr/>
        </p:nvSpPr>
        <p:spPr>
          <a:xfrm>
            <a:off x="6613625" y="1276656"/>
            <a:ext cx="4943053" cy="5339953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68" name="직사각형 16"/>
          <p:cNvGrpSpPr/>
          <p:nvPr/>
        </p:nvGrpSpPr>
        <p:grpSpPr>
          <a:xfrm>
            <a:off x="6345889" y="1077193"/>
            <a:ext cx="272228" cy="396242"/>
            <a:chOff x="0" y="0"/>
            <a:chExt cx="272226" cy="396240"/>
          </a:xfrm>
        </p:grpSpPr>
        <p:sp>
          <p:nvSpPr>
            <p:cNvPr id="166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167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69" name="TextBox 17"/>
          <p:cNvSpPr txBox="1"/>
          <p:nvPr/>
        </p:nvSpPr>
        <p:spPr>
          <a:xfrm>
            <a:off x="5584783" y="5979517"/>
            <a:ext cx="4589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계속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회원가입</a:t>
            </a:r>
          </a:p>
        </p:txBody>
      </p:sp>
      <p:pic>
        <p:nvPicPr>
          <p:cNvPr id="172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3624" y="968365"/>
            <a:ext cx="4974908" cy="564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회원가입 페이지 </a:t>
            </a:r>
          </a:p>
        </p:txBody>
      </p:sp>
      <p:sp>
        <p:nvSpPr>
          <p:cNvPr id="174" name="TextBox 13"/>
          <p:cNvSpPr txBox="1"/>
          <p:nvPr/>
        </p:nvSpPr>
        <p:spPr>
          <a:xfrm>
            <a:off x="649189" y="1507329"/>
            <a:ext cx="443503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NG</a:t>
            </a:r>
            <a:r>
              <a:t>캠핑 회원가입 페이지 입니다</a:t>
            </a:r>
            <a:r>
              <a:t>. </a:t>
            </a:r>
            <a:r>
              <a:t>회원가입에</a:t>
            </a:r>
            <a:r>
              <a:t> </a:t>
            </a:r>
            <a:r>
              <a:t>충족이 되는 </a:t>
            </a:r>
            <a:br/>
            <a:r>
              <a:t>조건을 만족해야 가입이 가능합니다</a:t>
            </a:r>
            <a:r>
              <a:t>.</a:t>
            </a:r>
          </a:p>
        </p:txBody>
      </p:sp>
      <p:graphicFrame>
        <p:nvGraphicFramePr>
          <p:cNvPr id="175" name="표 17"/>
          <p:cNvGraphicFramePr/>
          <p:nvPr/>
        </p:nvGraphicFramePr>
        <p:xfrm>
          <a:off x="473076" y="2067162"/>
          <a:ext cx="5642570" cy="380672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345921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회원가입을 위한 페이지입니다</a:t>
                      </a:r>
                      <a:r>
                        <a:t>.</a:t>
                      </a:r>
                    </a:p>
                    <a:p>
                      <a:pPr algn="l">
                        <a:defRPr sz="10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</a:p>
                    <a:p>
                      <a:pPr algn="l">
                        <a:defRPr b="1"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- </a:t>
                      </a:r>
                      <a:r>
                        <a:rPr b="0"/>
                        <a:t>이메일</a:t>
                      </a:r>
                      <a:br>
                        <a:rPr b="0"/>
                      </a:b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   1. 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이메일 형식에 맞게 입력</a:t>
                      </a:r>
                      <a:endParaRPr>
                        <a:latin typeface="인터파크고딕 L"/>
                        <a:ea typeface="인터파크고딕 L"/>
                        <a:cs typeface="인터파크고딕 L"/>
                        <a:sym typeface="인터파크고딕 L"/>
                      </a:endParaRPr>
                    </a:p>
                    <a:p>
                      <a:pPr algn="l">
                        <a:defRPr sz="10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</a:p>
                    <a:p>
                      <a:pPr algn="l">
                        <a:defRPr b="1"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- </a:t>
                      </a:r>
                      <a:r>
                        <a:rPr b="0"/>
                        <a:t>전화번호</a:t>
                      </a:r>
                      <a:r>
                        <a:t> </a:t>
                      </a:r>
                      <a:br/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   1. –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를 제외한 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11</a:t>
                      </a:r>
                      <a:r>
                        <a:rPr b="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자리 입력</a:t>
                      </a:r>
                      <a:endParaRPr>
                        <a:latin typeface="인터파크고딕 L"/>
                        <a:ea typeface="인터파크고딕 L"/>
                        <a:cs typeface="인터파크고딕 L"/>
                        <a:sym typeface="인터파크고딕 L"/>
                      </a:endParaRPr>
                    </a:p>
                    <a:p>
                      <a:pPr algn="l">
                        <a:defRPr sz="10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rPr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생년월일</a:t>
                      </a:r>
                      <a:endParaRPr>
                        <a:latin typeface="에스코어 드림 6 Bold"/>
                        <a:ea typeface="에스코어 드림 6 Bold"/>
                        <a:cs typeface="에스코어 드림 6 Bold"/>
                        <a:sym typeface="에스코어 드림 6 Bold"/>
                      </a:endParaRP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   1. 1900</a:t>
                      </a:r>
                      <a:r>
                        <a:t>년도 이하 </a:t>
                      </a:r>
                      <a:r>
                        <a:t>X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   2. </a:t>
                      </a:r>
                      <a:r>
                        <a:t>만 </a:t>
                      </a:r>
                      <a:r>
                        <a:t>18</a:t>
                      </a:r>
                      <a:r>
                        <a:t>세 이하 </a:t>
                      </a:r>
                      <a:r>
                        <a:t>X</a:t>
                      </a:r>
                    </a:p>
                    <a:p>
                      <a:pPr algn="l">
                        <a:defRPr sz="10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- </a:t>
                      </a:r>
                      <a:r>
                        <a:rPr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주소</a:t>
                      </a:r>
                      <a:endParaRPr>
                        <a:latin typeface="에스코어 드림 6 Bold"/>
                        <a:ea typeface="에스코어 드림 6 Bold"/>
                        <a:cs typeface="에스코어 드림 6 Bold"/>
                        <a:sym typeface="에스코어 드림 6 Bold"/>
                      </a:endParaRP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   1. </a:t>
                      </a:r>
                      <a:r>
                        <a:t>찾기 버튼을 클릭하여 우편번호 및 주소 입력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   2. </a:t>
                      </a:r>
                      <a:r>
                        <a:t>상세주소는 직접입력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sp>
        <p:nvSpPr>
          <p:cNvPr id="176" name="직사각형 15"/>
          <p:cNvSpPr/>
          <p:nvPr/>
        </p:nvSpPr>
        <p:spPr>
          <a:xfrm>
            <a:off x="6613625" y="1276656"/>
            <a:ext cx="4943053" cy="5339953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79" name="직사각형 16"/>
          <p:cNvGrpSpPr/>
          <p:nvPr/>
        </p:nvGrpSpPr>
        <p:grpSpPr>
          <a:xfrm>
            <a:off x="6345889" y="1077193"/>
            <a:ext cx="272228" cy="396242"/>
            <a:chOff x="0" y="0"/>
            <a:chExt cx="272226" cy="396240"/>
          </a:xfrm>
        </p:grpSpPr>
        <p:sp>
          <p:nvSpPr>
            <p:cNvPr id="177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178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회원가입</a:t>
            </a:r>
          </a:p>
        </p:txBody>
      </p:sp>
      <p:sp>
        <p:nvSpPr>
          <p:cNvPr id="182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회원가입 완료 </a:t>
            </a:r>
          </a:p>
        </p:txBody>
      </p:sp>
      <p:sp>
        <p:nvSpPr>
          <p:cNvPr id="183" name="TextBox 13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회원가입이 완료되면 해당 페이지가 나오며 회원가입시 입력했던 이메일로</a:t>
            </a:r>
            <a:br/>
            <a:r>
              <a:t>인증메일이 발송됩니다</a:t>
            </a:r>
            <a:r>
              <a:t>.</a:t>
            </a:r>
          </a:p>
        </p:txBody>
      </p:sp>
      <p:graphicFrame>
        <p:nvGraphicFramePr>
          <p:cNvPr id="184" name="표 17"/>
          <p:cNvGraphicFramePr/>
          <p:nvPr/>
        </p:nvGraphicFramePr>
        <p:xfrm>
          <a:off x="473076" y="2244356"/>
          <a:ext cx="5642570" cy="177673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86105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회원가입이후 나오는 페이지로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로그인 버튼을 클릭하면 로그인 페이지로 이동</a:t>
                      </a:r>
                    </a:p>
                    <a:p>
                      <a:pPr algn="l">
                        <a:def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defRPr>
                      </a:pPr>
                      <a:r>
                        <a:t>메인화면으로 이동할 경우 메인화면으로 이동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6817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회원가입 후 발송된 메일화면 인증 클릭시 인증완료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185" name="그림 8" descr="그림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2988" y="1602842"/>
            <a:ext cx="5460768" cy="1094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그림 10" descr="그림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8135" y="3884462"/>
            <a:ext cx="4285563" cy="191013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직사각형 15"/>
          <p:cNvSpPr/>
          <p:nvPr/>
        </p:nvSpPr>
        <p:spPr>
          <a:xfrm>
            <a:off x="6246038" y="1567495"/>
            <a:ext cx="5467718" cy="1219772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90" name="직사각형 16"/>
          <p:cNvGrpSpPr/>
          <p:nvPr/>
        </p:nvGrpSpPr>
        <p:grpSpPr>
          <a:xfrm>
            <a:off x="6096000" y="1127183"/>
            <a:ext cx="272227" cy="396241"/>
            <a:chOff x="0" y="0"/>
            <a:chExt cx="272226" cy="396240"/>
          </a:xfrm>
        </p:grpSpPr>
        <p:sp>
          <p:nvSpPr>
            <p:cNvPr id="188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189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91" name="직사각형 17"/>
          <p:cNvSpPr/>
          <p:nvPr/>
        </p:nvSpPr>
        <p:spPr>
          <a:xfrm>
            <a:off x="6556416" y="3928988"/>
            <a:ext cx="4482486" cy="166758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94" name="직사각형 18"/>
          <p:cNvGrpSpPr/>
          <p:nvPr/>
        </p:nvGrpSpPr>
        <p:grpSpPr>
          <a:xfrm>
            <a:off x="6378616" y="3477571"/>
            <a:ext cx="272228" cy="396241"/>
            <a:chOff x="0" y="0"/>
            <a:chExt cx="272226" cy="396240"/>
          </a:xfrm>
        </p:grpSpPr>
        <p:sp>
          <p:nvSpPr>
            <p:cNvPr id="192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193" name="2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직사각형 7"/>
          <p:cNvSpPr txBox="1"/>
          <p:nvPr/>
        </p:nvSpPr>
        <p:spPr>
          <a:xfrm>
            <a:off x="381452" y="62144"/>
            <a:ext cx="8840053" cy="58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 i="1" sz="3200">
                <a:solidFill>
                  <a:srgbClr val="FFFFFF"/>
                </a:solidFill>
              </a:defRPr>
            </a:lvl1pPr>
          </a:lstStyle>
          <a:p>
            <a:pPr/>
            <a:r>
              <a:t>회원가입</a:t>
            </a:r>
          </a:p>
        </p:txBody>
      </p:sp>
      <p:sp>
        <p:nvSpPr>
          <p:cNvPr id="197" name="TextBox 12"/>
          <p:cNvSpPr txBox="1"/>
          <p:nvPr/>
        </p:nvSpPr>
        <p:spPr>
          <a:xfrm>
            <a:off x="518795" y="984109"/>
            <a:ext cx="2953601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latin typeface="나눔스퀘어라운드 ExtraBold"/>
                <a:ea typeface="나눔스퀘어라운드 ExtraBold"/>
                <a:cs typeface="나눔스퀘어라운드 ExtraBold"/>
                <a:sym typeface="나눔스퀘어라운드 ExtraBold"/>
              </a:defRPr>
            </a:lvl1pPr>
          </a:lstStyle>
          <a:p>
            <a:pPr/>
            <a:r>
              <a:t>회원가입 인증완료 </a:t>
            </a:r>
          </a:p>
        </p:txBody>
      </p:sp>
      <p:sp>
        <p:nvSpPr>
          <p:cNvPr id="198" name="TextBox 13"/>
          <p:cNvSpPr txBox="1"/>
          <p:nvPr/>
        </p:nvSpPr>
        <p:spPr>
          <a:xfrm>
            <a:off x="649188" y="1507329"/>
            <a:ext cx="5749960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발송된 메일에 인증을 누를 경우 나오는 페이지로 인증이 완료됨을 표시합니다</a:t>
            </a:r>
            <a:r>
              <a:t>. </a:t>
            </a:r>
          </a:p>
          <a:p>
            <a:pPr>
              <a:defRPr sz="14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인증 완료시 </a:t>
            </a:r>
            <a:r>
              <a:t>NG</a:t>
            </a:r>
            <a:r>
              <a:t>캠핑의 더 많은 서비스를 이용하실 수 있습니다</a:t>
            </a:r>
            <a:r>
              <a:t>.</a:t>
            </a:r>
          </a:p>
        </p:txBody>
      </p:sp>
      <p:graphicFrame>
        <p:nvGraphicFramePr>
          <p:cNvPr id="199" name="표 17"/>
          <p:cNvGraphicFramePr/>
          <p:nvPr/>
        </p:nvGraphicFramePr>
        <p:xfrm>
          <a:off x="473076" y="2244356"/>
          <a:ext cx="5642570" cy="10665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36420"/>
                <a:gridCol w="4806150"/>
              </a:tblGrid>
              <a:tr h="34750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구분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solidFill>
                            <a:srgbClr val="FFFFFF"/>
                          </a:solidFill>
                          <a:latin typeface="12롯데마트드림Bold"/>
                          <a:ea typeface="12롯데마트드림Bold"/>
                          <a:cs typeface="12롯데마트드림Bold"/>
                          <a:sym typeface="12롯데마트드림Bold"/>
                        </a:rPr>
                        <a:t>설명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2F4054"/>
                    </a:solidFill>
                  </a:tcPr>
                </a:tc>
              </a:tr>
              <a:tr h="71900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1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인터파크고딕 L"/>
                          <a:ea typeface="인터파크고딕 L"/>
                          <a:cs typeface="인터파크고딕 L"/>
                          <a:sym typeface="인터파크고딕 L"/>
                        </a:rPr>
                        <a:t>메일로 발송된 인증메일을 확인 후 인증시 나오는 페이지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200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5259" y="1567495"/>
            <a:ext cx="4531040" cy="181295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직사각형 15"/>
          <p:cNvSpPr/>
          <p:nvPr/>
        </p:nvSpPr>
        <p:spPr>
          <a:xfrm>
            <a:off x="6575258" y="1536149"/>
            <a:ext cx="4531040" cy="1892851"/>
          </a:xfrm>
          <a:prstGeom prst="rect">
            <a:avLst/>
          </a:prstGeom>
          <a:ln w="3810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04" name="직사각형 16"/>
          <p:cNvGrpSpPr/>
          <p:nvPr/>
        </p:nvGrpSpPr>
        <p:grpSpPr>
          <a:xfrm>
            <a:off x="6411510" y="1200145"/>
            <a:ext cx="272228" cy="396241"/>
            <a:chOff x="0" y="0"/>
            <a:chExt cx="272226" cy="396240"/>
          </a:xfrm>
        </p:grpSpPr>
        <p:sp>
          <p:nvSpPr>
            <p:cNvPr id="202" name="직사각형"/>
            <p:cNvSpPr/>
            <p:nvPr/>
          </p:nvSpPr>
          <p:spPr>
            <a:xfrm>
              <a:off x="0" y="20438"/>
              <a:ext cx="272227" cy="355363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pPr>
            </a:p>
          </p:txBody>
        </p:sp>
        <p:sp>
          <p:nvSpPr>
            <p:cNvPr id="203" name="1"/>
            <p:cNvSpPr txBox="1"/>
            <p:nvPr/>
          </p:nvSpPr>
          <p:spPr>
            <a:xfrm>
              <a:off x="45719" y="0"/>
              <a:ext cx="180788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12롯데마트드림Bold"/>
                  <a:ea typeface="12롯데마트드림Bold"/>
                  <a:cs typeface="12롯데마트드림Bold"/>
                  <a:sym typeface="12롯데마트드림Bold"/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6_Office 테마">
  <a:themeElements>
    <a:clrScheme name="6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6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6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6_Office 테마">
  <a:themeElements>
    <a:clrScheme name="6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6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6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